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
  </p:notesMasterIdLst>
  <p:handoutMasterIdLst>
    <p:handoutMasterId r:id="rId5"/>
  </p:handoutMasterIdLst>
  <p:sldIdLst>
    <p:sldId id="290" r:id="rId2"/>
    <p:sldId id="296" r:id="rId3"/>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4020" userDrawn="1">
          <p15:clr>
            <a:srgbClr val="A4A3A4"/>
          </p15:clr>
        </p15:guide>
        <p15:guide id="8" pos="181" userDrawn="1">
          <p15:clr>
            <a:srgbClr val="A4A3A4"/>
          </p15:clr>
        </p15:guide>
        <p15:guide id="10" pos="5443" userDrawn="1">
          <p15:clr>
            <a:srgbClr val="A4A3A4"/>
          </p15:clr>
        </p15:guide>
        <p15:guide id="11" orient="horz" pos="3612" userDrawn="1">
          <p15:clr>
            <a:srgbClr val="A4A3A4"/>
          </p15:clr>
        </p15:guide>
        <p15:guide id="12" pos="5035" userDrawn="1">
          <p15:clr>
            <a:srgbClr val="A4A3A4"/>
          </p15:clr>
        </p15:guide>
        <p15:guide id="13" pos="5602" userDrawn="1">
          <p15:clr>
            <a:srgbClr val="A4A3A4"/>
          </p15:clr>
        </p15:guide>
        <p15:guide id="14" pos="1542" userDrawn="1">
          <p15:clr>
            <a:srgbClr val="A4A3A4"/>
          </p15:clr>
        </p15:guide>
        <p15:guide id="15" pos="269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banov Vladimir" initials="G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A2E"/>
    <a:srgbClr val="FFC000"/>
    <a:srgbClr val="FFFB4B"/>
    <a:srgbClr val="FFFFCC"/>
    <a:srgbClr val="CC0000"/>
    <a:srgbClr val="026664"/>
    <a:srgbClr val="99FFCC"/>
    <a:srgbClr val="FFCCCC"/>
    <a:srgbClr val="FFFF00"/>
    <a:srgbClr val="E7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7" autoAdjust="0"/>
    <p:restoredTop sz="80109" autoAdjust="0"/>
  </p:normalViewPr>
  <p:slideViewPr>
    <p:cSldViewPr snapToGrid="0">
      <p:cViewPr varScale="1">
        <p:scale>
          <a:sx n="67" d="100"/>
          <a:sy n="67" d="100"/>
        </p:scale>
        <p:origin x="2222" y="62"/>
      </p:cViewPr>
      <p:guideLst>
        <p:guide orient="horz" pos="4020"/>
        <p:guide pos="181"/>
        <p:guide pos="5443"/>
        <p:guide orient="horz" pos="3612"/>
        <p:guide pos="5035"/>
        <p:guide pos="5602"/>
        <p:guide pos="1542"/>
        <p:guide pos="2699"/>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snapToGrid="0">
      <p:cViewPr varScale="1">
        <p:scale>
          <a:sx n="78" d="100"/>
          <a:sy n="78" d="100"/>
        </p:scale>
        <p:origin x="3078"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1"/>
            <a:ext cx="2945658" cy="498056"/>
          </a:xfrm>
          <a:prstGeom prst="rect">
            <a:avLst/>
          </a:prstGeom>
        </p:spPr>
        <p:txBody>
          <a:bodyPr vert="horz" lIns="96516" tIns="48259" rIns="96516" bIns="48259" rtlCol="0"/>
          <a:lstStyle>
            <a:lvl1pPr algn="l">
              <a:defRPr sz="1300"/>
            </a:lvl1pPr>
          </a:lstStyle>
          <a:p>
            <a:endParaRPr lang="ru-RU"/>
          </a:p>
        </p:txBody>
      </p:sp>
      <p:sp>
        <p:nvSpPr>
          <p:cNvPr id="3" name="Дата 2"/>
          <p:cNvSpPr>
            <a:spLocks noGrp="1"/>
          </p:cNvSpPr>
          <p:nvPr>
            <p:ph type="dt" sz="quarter" idx="1"/>
          </p:nvPr>
        </p:nvSpPr>
        <p:spPr>
          <a:xfrm>
            <a:off x="3850445" y="1"/>
            <a:ext cx="2945658" cy="498056"/>
          </a:xfrm>
          <a:prstGeom prst="rect">
            <a:avLst/>
          </a:prstGeom>
        </p:spPr>
        <p:txBody>
          <a:bodyPr vert="horz" lIns="96516" tIns="48259" rIns="96516" bIns="48259" rtlCol="0"/>
          <a:lstStyle>
            <a:lvl1pPr algn="r">
              <a:defRPr sz="1300"/>
            </a:lvl1pPr>
          </a:lstStyle>
          <a:p>
            <a:fld id="{1C854BC4-D305-4FFD-86E0-EB0220D10039}" type="datetimeFigureOut">
              <a:rPr lang="ru-RU" smtClean="0"/>
              <a:t>29.06.2023</a:t>
            </a:fld>
            <a:endParaRPr lang="ru-RU"/>
          </a:p>
        </p:txBody>
      </p:sp>
      <p:sp>
        <p:nvSpPr>
          <p:cNvPr id="4" name="Нижний колонтитул 3"/>
          <p:cNvSpPr>
            <a:spLocks noGrp="1"/>
          </p:cNvSpPr>
          <p:nvPr>
            <p:ph type="ftr" sz="quarter" idx="2"/>
          </p:nvPr>
        </p:nvSpPr>
        <p:spPr>
          <a:xfrm>
            <a:off x="3" y="9428584"/>
            <a:ext cx="2945658" cy="498055"/>
          </a:xfrm>
          <a:prstGeom prst="rect">
            <a:avLst/>
          </a:prstGeom>
        </p:spPr>
        <p:txBody>
          <a:bodyPr vert="horz" lIns="96516" tIns="48259" rIns="96516" bIns="48259" rtlCol="0" anchor="b"/>
          <a:lstStyle>
            <a:lvl1pPr algn="l">
              <a:defRPr sz="1300"/>
            </a:lvl1pPr>
          </a:lstStyle>
          <a:p>
            <a:endParaRPr lang="ru-RU"/>
          </a:p>
        </p:txBody>
      </p:sp>
      <p:sp>
        <p:nvSpPr>
          <p:cNvPr id="5" name="Номер слайда 4"/>
          <p:cNvSpPr>
            <a:spLocks noGrp="1"/>
          </p:cNvSpPr>
          <p:nvPr>
            <p:ph type="sldNum" sz="quarter" idx="3"/>
          </p:nvPr>
        </p:nvSpPr>
        <p:spPr>
          <a:xfrm>
            <a:off x="3850445" y="9428584"/>
            <a:ext cx="2945658" cy="498055"/>
          </a:xfrm>
          <a:prstGeom prst="rect">
            <a:avLst/>
          </a:prstGeom>
        </p:spPr>
        <p:txBody>
          <a:bodyPr vert="horz" lIns="96516" tIns="48259" rIns="96516" bIns="48259" rtlCol="0" anchor="b"/>
          <a:lstStyle>
            <a:lvl1pPr algn="r">
              <a:defRPr sz="1300"/>
            </a:lvl1pPr>
          </a:lstStyle>
          <a:p>
            <a:fld id="{E435DE41-85C3-483C-8ACB-35F3DDB222D3}" type="slidenum">
              <a:rPr lang="ru-RU" smtClean="0"/>
              <a:t>‹#›</a:t>
            </a:fld>
            <a:endParaRPr lang="ru-RU"/>
          </a:p>
        </p:txBody>
      </p:sp>
    </p:spTree>
    <p:extLst>
      <p:ext uri="{BB962C8B-B14F-4D97-AF65-F5344CB8AC3E}">
        <p14:creationId xmlns:p14="http://schemas.microsoft.com/office/powerpoint/2010/main" val="840962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1"/>
            <a:ext cx="2945658" cy="498056"/>
          </a:xfrm>
          <a:prstGeom prst="rect">
            <a:avLst/>
          </a:prstGeom>
        </p:spPr>
        <p:txBody>
          <a:bodyPr vert="horz" lIns="96516" tIns="48259" rIns="96516" bIns="48259" rtlCol="0"/>
          <a:lstStyle>
            <a:lvl1pPr algn="l">
              <a:defRPr sz="1300"/>
            </a:lvl1pPr>
          </a:lstStyle>
          <a:p>
            <a:endParaRPr lang="ru-RU"/>
          </a:p>
        </p:txBody>
      </p:sp>
      <p:sp>
        <p:nvSpPr>
          <p:cNvPr id="3" name="Дата 2"/>
          <p:cNvSpPr>
            <a:spLocks noGrp="1"/>
          </p:cNvSpPr>
          <p:nvPr>
            <p:ph type="dt" idx="1"/>
          </p:nvPr>
        </p:nvSpPr>
        <p:spPr>
          <a:xfrm>
            <a:off x="3850445" y="1"/>
            <a:ext cx="2945658" cy="498056"/>
          </a:xfrm>
          <a:prstGeom prst="rect">
            <a:avLst/>
          </a:prstGeom>
        </p:spPr>
        <p:txBody>
          <a:bodyPr vert="horz" lIns="96516" tIns="48259" rIns="96516" bIns="48259" rtlCol="0"/>
          <a:lstStyle>
            <a:lvl1pPr algn="r">
              <a:defRPr sz="1300"/>
            </a:lvl1pPr>
          </a:lstStyle>
          <a:p>
            <a:fld id="{E6D2F54D-E93D-4407-B953-B830FEA432C7}" type="datetimeFigureOut">
              <a:rPr lang="ru-RU" smtClean="0"/>
              <a:t>29.06.2023</a:t>
            </a:fld>
            <a:endParaRPr lang="ru-RU"/>
          </a:p>
        </p:txBody>
      </p:sp>
      <p:sp>
        <p:nvSpPr>
          <p:cNvPr id="4" name="Образ слайда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6516" tIns="48259" rIns="96516" bIns="48259" rtlCol="0" anchor="ctr"/>
          <a:lstStyle/>
          <a:p>
            <a:endParaRPr lang="ru-RU"/>
          </a:p>
        </p:txBody>
      </p:sp>
      <p:sp>
        <p:nvSpPr>
          <p:cNvPr id="5" name="Заметки 4"/>
          <p:cNvSpPr>
            <a:spLocks noGrp="1"/>
          </p:cNvSpPr>
          <p:nvPr>
            <p:ph type="body" sz="quarter" idx="3"/>
          </p:nvPr>
        </p:nvSpPr>
        <p:spPr>
          <a:xfrm>
            <a:off x="679768" y="4777196"/>
            <a:ext cx="5438140" cy="3908614"/>
          </a:xfrm>
          <a:prstGeom prst="rect">
            <a:avLst/>
          </a:prstGeom>
        </p:spPr>
        <p:txBody>
          <a:bodyPr vert="horz" lIns="96516" tIns="48259" rIns="96516" bIns="48259"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3" y="9428584"/>
            <a:ext cx="2945658" cy="498055"/>
          </a:xfrm>
          <a:prstGeom prst="rect">
            <a:avLst/>
          </a:prstGeom>
        </p:spPr>
        <p:txBody>
          <a:bodyPr vert="horz" lIns="96516" tIns="48259" rIns="96516" bIns="48259" rtlCol="0" anchor="b"/>
          <a:lstStyle>
            <a:lvl1pPr algn="l">
              <a:defRPr sz="1300"/>
            </a:lvl1pPr>
          </a:lstStyle>
          <a:p>
            <a:endParaRPr lang="ru-RU"/>
          </a:p>
        </p:txBody>
      </p:sp>
      <p:sp>
        <p:nvSpPr>
          <p:cNvPr id="7" name="Номер слайда 6"/>
          <p:cNvSpPr>
            <a:spLocks noGrp="1"/>
          </p:cNvSpPr>
          <p:nvPr>
            <p:ph type="sldNum" sz="quarter" idx="5"/>
          </p:nvPr>
        </p:nvSpPr>
        <p:spPr>
          <a:xfrm>
            <a:off x="3850445" y="9428584"/>
            <a:ext cx="2945658" cy="498055"/>
          </a:xfrm>
          <a:prstGeom prst="rect">
            <a:avLst/>
          </a:prstGeom>
        </p:spPr>
        <p:txBody>
          <a:bodyPr vert="horz" lIns="96516" tIns="48259" rIns="96516" bIns="48259" rtlCol="0" anchor="b"/>
          <a:lstStyle>
            <a:lvl1pPr algn="r">
              <a:defRPr sz="1300"/>
            </a:lvl1pPr>
          </a:lstStyle>
          <a:p>
            <a:fld id="{C5C3E429-C626-4E8C-A2FB-9D15CBBB2D4E}" type="slidenum">
              <a:rPr lang="ru-RU" smtClean="0"/>
              <a:t>‹#›</a:t>
            </a:fld>
            <a:endParaRPr lang="ru-RU"/>
          </a:p>
        </p:txBody>
      </p:sp>
    </p:spTree>
    <p:extLst>
      <p:ext uri="{BB962C8B-B14F-4D97-AF65-F5344CB8AC3E}">
        <p14:creationId xmlns:p14="http://schemas.microsoft.com/office/powerpoint/2010/main" val="3476489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5C3E429-C626-4E8C-A2FB-9D15CBBB2D4E}" type="slidenum">
              <a:rPr lang="ru-RU" smtClean="0"/>
              <a:t>2</a:t>
            </a:fld>
            <a:endParaRPr lang="ru-RU"/>
          </a:p>
        </p:txBody>
      </p:sp>
    </p:spTree>
    <p:extLst>
      <p:ext uri="{BB962C8B-B14F-4D97-AF65-F5344CB8AC3E}">
        <p14:creationId xmlns:p14="http://schemas.microsoft.com/office/powerpoint/2010/main" val="37527407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Титульный слайд">
    <p:spTree>
      <p:nvGrpSpPr>
        <p:cNvPr id="1" name=""/>
        <p:cNvGrpSpPr/>
        <p:nvPr/>
      </p:nvGrpSpPr>
      <p:grpSpPr>
        <a:xfrm>
          <a:off x="0" y="0"/>
          <a:ext cx="0" cy="0"/>
          <a:chOff x="0" y="0"/>
          <a:chExt cx="0" cy="0"/>
        </a:xfrm>
      </p:grpSpPr>
      <p:pic>
        <p:nvPicPr>
          <p:cNvPr id="5" name="Рисунок 4"/>
          <p:cNvPicPr>
            <a:picLocks noChangeAspect="1"/>
          </p:cNvPicPr>
          <p:nvPr userDrawn="1"/>
        </p:nvPicPr>
        <p:blipFill>
          <a:blip r:embed="rId2"/>
          <a:stretch>
            <a:fillRect/>
          </a:stretch>
        </p:blipFill>
        <p:spPr>
          <a:xfrm>
            <a:off x="0" y="0"/>
            <a:ext cx="9144000" cy="6858000"/>
          </a:xfrm>
          <a:prstGeom prst="rect">
            <a:avLst/>
          </a:prstGeom>
        </p:spPr>
      </p:pic>
      <p:pic>
        <p:nvPicPr>
          <p:cNvPr id="4" name="Рисунок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Текст 2"/>
          <p:cNvSpPr>
            <a:spLocks noGrp="1"/>
          </p:cNvSpPr>
          <p:nvPr>
            <p:ph type="body" idx="13"/>
          </p:nvPr>
        </p:nvSpPr>
        <p:spPr>
          <a:xfrm>
            <a:off x="3667672" y="3544424"/>
            <a:ext cx="1808656" cy="1121094"/>
          </a:xfrm>
        </p:spPr>
        <p:txBody>
          <a:bodyPr>
            <a:normAutofit/>
          </a:bodyPr>
          <a:lstStyle>
            <a:lvl1pPr marL="0" indent="0" algn="ctr">
              <a:buNone/>
              <a:defRPr sz="2400" b="1">
                <a:solidFill>
                  <a:srgbClr val="026664"/>
                </a:solidFill>
                <a:latin typeface="Calibri" panose="020F0502020204030204" pitchFamily="34" charset="0"/>
                <a:cs typeface="Calibri" panose="020F0502020204030204" pitchFamily="34" charset="0"/>
              </a:defRPr>
            </a:lvl1pPr>
          </a:lstStyle>
          <a:p>
            <a:endParaRPr lang="en-US" sz="1400" b="0" dirty="0"/>
          </a:p>
        </p:txBody>
      </p:sp>
    </p:spTree>
    <p:extLst>
      <p:ext uri="{BB962C8B-B14F-4D97-AF65-F5344CB8AC3E}">
        <p14:creationId xmlns:p14="http://schemas.microsoft.com/office/powerpoint/2010/main" val="1669689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Два объекта">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a:lstStyle>
            <a:lvl1pPr>
              <a:defRPr sz="1000">
                <a:latin typeface="Calibri" panose="020F0502020204030204" pitchFamily="34" charset="0"/>
              </a:defRPr>
            </a:lvl1pPr>
          </a:lstStyle>
          <a:p>
            <a:fld id="{4BA00960-2B5B-484F-9046-3EF1CD17586A}" type="slidenum">
              <a:rPr lang="ru-RU" smtClean="0"/>
              <a:pPr/>
              <a:t>‹#›</a:t>
            </a:fld>
            <a:endParaRPr lang="ru-RU" dirty="0"/>
          </a:p>
        </p:txBody>
      </p:sp>
      <p:sp>
        <p:nvSpPr>
          <p:cNvPr id="12" name="Заголовок 1"/>
          <p:cNvSpPr>
            <a:spLocks noGrp="1"/>
          </p:cNvSpPr>
          <p:nvPr>
            <p:ph type="title"/>
          </p:nvPr>
        </p:nvSpPr>
        <p:spPr>
          <a:xfrm>
            <a:off x="210419" y="20782"/>
            <a:ext cx="7102186" cy="599208"/>
          </a:xfrm>
        </p:spPr>
        <p:txBody>
          <a:bodyPr>
            <a:normAutofit/>
          </a:bodyPr>
          <a:lstStyle>
            <a:lvl1pPr>
              <a:defRPr sz="2800">
                <a:latin typeface="Calibri" panose="020F0502020204030204" pitchFamily="34" charset="0"/>
              </a:defRPr>
            </a:lvl1pPr>
          </a:lstStyle>
          <a:p>
            <a:r>
              <a:rPr lang="ru-RU" dirty="0"/>
              <a:t>Образец заголовка</a:t>
            </a:r>
          </a:p>
        </p:txBody>
      </p:sp>
      <p:grpSp>
        <p:nvGrpSpPr>
          <p:cNvPr id="25" name="Группа 24"/>
          <p:cNvGrpSpPr/>
          <p:nvPr userDrawn="1"/>
        </p:nvGrpSpPr>
        <p:grpSpPr>
          <a:xfrm>
            <a:off x="0" y="6528027"/>
            <a:ext cx="8022883" cy="250763"/>
            <a:chOff x="489066" y="1971040"/>
            <a:chExt cx="8231516" cy="245381"/>
          </a:xfrm>
        </p:grpSpPr>
        <p:cxnSp>
          <p:nvCxnSpPr>
            <p:cNvPr id="26" name="Прямая соединительная линия 25"/>
            <p:cNvCxnSpPr/>
            <p:nvPr/>
          </p:nvCxnSpPr>
          <p:spPr>
            <a:xfrm>
              <a:off x="4655896" y="1971040"/>
              <a:ext cx="1260000" cy="0"/>
            </a:xfrm>
            <a:prstGeom prst="line">
              <a:avLst/>
            </a:prstGeom>
            <a:ln w="38100">
              <a:solidFill>
                <a:srgbClr val="B2D2C1"/>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6050004" y="1971040"/>
              <a:ext cx="1260000" cy="0"/>
            </a:xfrm>
            <a:prstGeom prst="line">
              <a:avLst/>
            </a:prstGeom>
            <a:ln w="38100">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7456254" y="1971040"/>
              <a:ext cx="1260000" cy="0"/>
            </a:xfrm>
            <a:prstGeom prst="line">
              <a:avLst/>
            </a:prstGeom>
            <a:ln w="38100">
              <a:solidFill>
                <a:srgbClr val="414142"/>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489066" y="1971040"/>
              <a:ext cx="1260000" cy="0"/>
            </a:xfrm>
            <a:prstGeom prst="line">
              <a:avLst/>
            </a:prstGeom>
            <a:ln w="38100">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3270391" y="1971040"/>
              <a:ext cx="1260000" cy="0"/>
            </a:xfrm>
            <a:prstGeom prst="line">
              <a:avLst/>
            </a:prstGeom>
            <a:ln w="38100">
              <a:solidFill>
                <a:srgbClr val="FFD1BD"/>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1876335" y="1971040"/>
              <a:ext cx="1260000" cy="0"/>
            </a:xfrm>
            <a:prstGeom prst="line">
              <a:avLst/>
            </a:prstGeom>
            <a:ln w="38100">
              <a:solidFill>
                <a:srgbClr val="D1D3D4"/>
              </a:solidFill>
            </a:ln>
          </p:spPr>
          <p:style>
            <a:lnRef idx="1">
              <a:schemeClr val="accent1"/>
            </a:lnRef>
            <a:fillRef idx="0">
              <a:schemeClr val="accent1"/>
            </a:fillRef>
            <a:effectRef idx="0">
              <a:schemeClr val="accent1"/>
            </a:effectRef>
            <a:fontRef idx="minor">
              <a:schemeClr val="tx1"/>
            </a:fontRef>
          </p:style>
        </p:cxnSp>
        <p:sp>
          <p:nvSpPr>
            <p:cNvPr id="32" name="Прямоугольник 31"/>
            <p:cNvSpPr/>
            <p:nvPr/>
          </p:nvSpPr>
          <p:spPr>
            <a:xfrm>
              <a:off x="489066" y="1990543"/>
              <a:ext cx="1265252" cy="225878"/>
            </a:xfrm>
            <a:prstGeom prst="rect">
              <a:avLst/>
            </a:prstGeom>
          </p:spPr>
          <p:txBody>
            <a:bodyPr wrap="square">
              <a:spAutoFit/>
            </a:bodyPr>
            <a:lstStyle/>
            <a:p>
              <a:pPr algn="ctr"/>
              <a:r>
                <a:rPr lang="en-US" sz="900" b="1" dirty="0">
                  <a:solidFill>
                    <a:srgbClr val="D1D3D4"/>
                  </a:solidFill>
                  <a:latin typeface="Calibri" panose="020F0502020204030204" pitchFamily="34" charset="0"/>
                  <a:cs typeface="Calibri" panose="020F0502020204030204" pitchFamily="34" charset="0"/>
                </a:rPr>
                <a:t>Key highlights</a:t>
              </a:r>
            </a:p>
          </p:txBody>
        </p:sp>
        <p:sp>
          <p:nvSpPr>
            <p:cNvPr id="33" name="Прямоугольник 32"/>
            <p:cNvSpPr/>
            <p:nvPr/>
          </p:nvSpPr>
          <p:spPr>
            <a:xfrm>
              <a:off x="1876335" y="1989271"/>
              <a:ext cx="1327745" cy="225878"/>
            </a:xfrm>
            <a:prstGeom prst="rect">
              <a:avLst/>
            </a:prstGeom>
          </p:spPr>
          <p:txBody>
            <a:bodyPr wrap="square">
              <a:spAutoFit/>
            </a:bodyPr>
            <a:lstStyle/>
            <a:p>
              <a:pPr algn="ctr"/>
              <a:r>
                <a:rPr lang="en-US" sz="900" b="1" dirty="0">
                  <a:solidFill>
                    <a:srgbClr val="D1D3D4"/>
                  </a:solidFill>
                  <a:latin typeface="Calibri" panose="020F0502020204030204" pitchFamily="34" charset="0"/>
                  <a:cs typeface="Calibri" panose="020F0502020204030204" pitchFamily="34" charset="0"/>
                </a:rPr>
                <a:t>En+ Group overview</a:t>
              </a:r>
              <a:endParaRPr lang="ru-RU" sz="900" b="1" dirty="0">
                <a:solidFill>
                  <a:srgbClr val="D1D3D4"/>
                </a:solidFill>
                <a:latin typeface="Calibri" panose="020F0502020204030204" pitchFamily="34" charset="0"/>
                <a:cs typeface="Calibri" panose="020F0502020204030204" pitchFamily="34" charset="0"/>
              </a:endParaRPr>
            </a:p>
          </p:txBody>
        </p:sp>
        <p:sp>
          <p:nvSpPr>
            <p:cNvPr id="34" name="Прямоугольник 33"/>
            <p:cNvSpPr/>
            <p:nvPr/>
          </p:nvSpPr>
          <p:spPr>
            <a:xfrm>
              <a:off x="3341735" y="1989271"/>
              <a:ext cx="1150426" cy="225878"/>
            </a:xfrm>
            <a:prstGeom prst="rect">
              <a:avLst/>
            </a:prstGeom>
          </p:spPr>
          <p:txBody>
            <a:bodyPr wrap="square">
              <a:spAutoFit/>
            </a:bodyPr>
            <a:lstStyle/>
            <a:p>
              <a:pPr algn="ctr"/>
              <a:r>
                <a:rPr lang="en-US" sz="900" b="1" dirty="0">
                  <a:solidFill>
                    <a:srgbClr val="FFD1BD"/>
                  </a:solidFill>
                  <a:latin typeface="Calibri" panose="020F0502020204030204" pitchFamily="34" charset="0"/>
                  <a:cs typeface="Calibri" panose="020F0502020204030204" pitchFamily="34" charset="0"/>
                </a:rPr>
                <a:t>Energy segment </a:t>
              </a:r>
              <a:endParaRPr lang="ru-RU" sz="900" b="1" dirty="0">
                <a:solidFill>
                  <a:srgbClr val="FFD1BD"/>
                </a:solidFill>
                <a:latin typeface="Calibri" panose="020F0502020204030204" pitchFamily="34" charset="0"/>
                <a:cs typeface="Calibri" panose="020F0502020204030204" pitchFamily="34" charset="0"/>
              </a:endParaRPr>
            </a:p>
          </p:txBody>
        </p:sp>
        <p:sp>
          <p:nvSpPr>
            <p:cNvPr id="35" name="Прямоугольник 34"/>
            <p:cNvSpPr/>
            <p:nvPr/>
          </p:nvSpPr>
          <p:spPr>
            <a:xfrm>
              <a:off x="4766243" y="1989270"/>
              <a:ext cx="1064182" cy="225878"/>
            </a:xfrm>
            <a:prstGeom prst="rect">
              <a:avLst/>
            </a:prstGeom>
          </p:spPr>
          <p:txBody>
            <a:bodyPr wrap="square">
              <a:spAutoFit/>
            </a:bodyPr>
            <a:lstStyle/>
            <a:p>
              <a:pPr algn="ctr"/>
              <a:r>
                <a:rPr lang="en-US" sz="900" b="1" dirty="0">
                  <a:solidFill>
                    <a:srgbClr val="B2D2C1"/>
                  </a:solidFill>
                  <a:latin typeface="Calibri" panose="020F0502020204030204" pitchFamily="34" charset="0"/>
                  <a:cs typeface="Calibri" panose="020F0502020204030204" pitchFamily="34" charset="0"/>
                </a:rPr>
                <a:t>Metals segment </a:t>
              </a:r>
              <a:endParaRPr lang="ru-RU" sz="900" b="1" dirty="0">
                <a:solidFill>
                  <a:srgbClr val="B2D2C1"/>
                </a:solidFill>
              </a:endParaRPr>
            </a:p>
          </p:txBody>
        </p:sp>
        <p:sp>
          <p:nvSpPr>
            <p:cNvPr id="36" name="Прямоугольник 35"/>
            <p:cNvSpPr/>
            <p:nvPr/>
          </p:nvSpPr>
          <p:spPr>
            <a:xfrm>
              <a:off x="6009991" y="1979871"/>
              <a:ext cx="1454082" cy="225878"/>
            </a:xfrm>
            <a:prstGeom prst="rect">
              <a:avLst/>
            </a:prstGeom>
          </p:spPr>
          <p:txBody>
            <a:bodyPr wrap="square">
              <a:spAutoFit/>
            </a:bodyPr>
            <a:lstStyle/>
            <a:p>
              <a:pPr algn="ctr"/>
              <a:r>
                <a:rPr lang="en-US" sz="900" b="1" dirty="0">
                  <a:solidFill>
                    <a:srgbClr val="D1D3D4"/>
                  </a:solidFill>
                  <a:latin typeface="Calibri" panose="020F0502020204030204" pitchFamily="34" charset="0"/>
                  <a:cs typeface="Calibri" panose="020F0502020204030204" pitchFamily="34" charset="0"/>
                </a:rPr>
                <a:t>Management outlook</a:t>
              </a:r>
              <a:endParaRPr lang="ru-RU" sz="900" b="1" dirty="0">
                <a:solidFill>
                  <a:srgbClr val="D1D3D4"/>
                </a:solidFill>
                <a:latin typeface="Calibri" panose="020F0502020204030204" pitchFamily="34" charset="0"/>
                <a:cs typeface="Calibri" panose="020F0502020204030204" pitchFamily="34" charset="0"/>
              </a:endParaRPr>
            </a:p>
          </p:txBody>
        </p:sp>
        <p:sp>
          <p:nvSpPr>
            <p:cNvPr id="37" name="Прямоугольник 36"/>
            <p:cNvSpPr/>
            <p:nvPr/>
          </p:nvSpPr>
          <p:spPr>
            <a:xfrm>
              <a:off x="7496268" y="1989269"/>
              <a:ext cx="1224314" cy="225878"/>
            </a:xfrm>
            <a:prstGeom prst="rect">
              <a:avLst/>
            </a:prstGeom>
          </p:spPr>
          <p:txBody>
            <a:bodyPr wrap="square">
              <a:spAutoFit/>
            </a:bodyPr>
            <a:lstStyle/>
            <a:p>
              <a:pPr algn="ctr"/>
              <a:r>
                <a:rPr lang="en-US" sz="900" b="1" dirty="0">
                  <a:solidFill>
                    <a:srgbClr val="414142"/>
                  </a:solidFill>
                  <a:latin typeface="Calibri" panose="020F0502020204030204" pitchFamily="34" charset="0"/>
                  <a:cs typeface="Calibri" panose="020F0502020204030204" pitchFamily="34" charset="0"/>
                </a:rPr>
                <a:t>Contacts / Appendix</a:t>
              </a:r>
              <a:endParaRPr lang="ru-RU" sz="900" b="1" dirty="0">
                <a:solidFill>
                  <a:srgbClr val="414142"/>
                </a:solidFill>
                <a:latin typeface="Calibri" panose="020F0502020204030204" pitchFamily="34" charset="0"/>
                <a:cs typeface="Calibri" panose="020F0502020204030204" pitchFamily="34" charset="0"/>
              </a:endParaRPr>
            </a:p>
          </p:txBody>
        </p:sp>
      </p:grpSp>
      <p:cxnSp>
        <p:nvCxnSpPr>
          <p:cNvPr id="20" name="Прямая соединительная линия 19"/>
          <p:cNvCxnSpPr/>
          <p:nvPr userDrawn="1"/>
        </p:nvCxnSpPr>
        <p:spPr>
          <a:xfrm>
            <a:off x="4" y="623453"/>
            <a:ext cx="7992000" cy="0"/>
          </a:xfrm>
          <a:prstGeom prst="line">
            <a:avLst/>
          </a:prstGeom>
          <a:ln w="28575">
            <a:solidFill>
              <a:srgbClr val="A7A9AC"/>
            </a:solidFill>
          </a:ln>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userDrawn="1"/>
        </p:nvPicPr>
        <p:blipFill>
          <a:blip r:embed="rId2"/>
          <a:stretch>
            <a:fillRect/>
          </a:stretch>
        </p:blipFill>
        <p:spPr>
          <a:xfrm>
            <a:off x="8124825" y="153265"/>
            <a:ext cx="781050" cy="466725"/>
          </a:xfrm>
          <a:prstGeom prst="rect">
            <a:avLst/>
          </a:prstGeom>
        </p:spPr>
      </p:pic>
    </p:spTree>
    <p:extLst>
      <p:ext uri="{BB962C8B-B14F-4D97-AF65-F5344CB8AC3E}">
        <p14:creationId xmlns:p14="http://schemas.microsoft.com/office/powerpoint/2010/main" val="3396689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818" y="13493"/>
            <a:ext cx="7102186" cy="599208"/>
          </a:xfrm>
        </p:spPr>
        <p:txBody>
          <a:bodyPr>
            <a:normAutofit/>
          </a:bodyPr>
          <a:lstStyle>
            <a:lvl1pPr>
              <a:defRPr sz="2800">
                <a:latin typeface="Calibri" panose="020F0502020204030204" pitchFamily="34" charset="0"/>
              </a:defRPr>
            </a:lvl1pPr>
          </a:lstStyle>
          <a:p>
            <a:r>
              <a:rPr lang="ru-RU" dirty="0"/>
              <a:t>Образец заголовка</a:t>
            </a:r>
          </a:p>
        </p:txBody>
      </p:sp>
      <p:sp>
        <p:nvSpPr>
          <p:cNvPr id="3" name="Объект 2"/>
          <p:cNvSpPr>
            <a:spLocks noGrp="1"/>
          </p:cNvSpPr>
          <p:nvPr>
            <p:ph sz="half" idx="1"/>
          </p:nvPr>
        </p:nvSpPr>
        <p:spPr>
          <a:xfrm>
            <a:off x="628650" y="1244166"/>
            <a:ext cx="3886200" cy="4932797"/>
          </a:xfrm>
        </p:spPr>
        <p:txBody>
          <a:bodyPr/>
          <a:lstStyle>
            <a:lvl1pPr marL="0" indent="0">
              <a:buNone/>
              <a:defRPr>
                <a:solidFill>
                  <a:srgbClr val="414142"/>
                </a:solidFill>
              </a:defRPr>
            </a:lvl1pPr>
            <a:lvl2pPr>
              <a:defRPr>
                <a:solidFill>
                  <a:srgbClr val="414142"/>
                </a:solidFill>
              </a:defRPr>
            </a:lvl2pPr>
            <a:lvl3pPr>
              <a:defRPr>
                <a:solidFill>
                  <a:srgbClr val="414142"/>
                </a:solidFill>
              </a:defRPr>
            </a:lvl3pPr>
            <a:lvl4pPr>
              <a:defRPr>
                <a:solidFill>
                  <a:srgbClr val="414142"/>
                </a:solidFill>
              </a:defRPr>
            </a:lvl4pPr>
            <a:lvl5pPr>
              <a:defRPr>
                <a:solidFill>
                  <a:srgbClr val="414142"/>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p:cNvSpPr>
            <a:spLocks noGrp="1"/>
          </p:cNvSpPr>
          <p:nvPr>
            <p:ph sz="half" idx="2"/>
          </p:nvPr>
        </p:nvSpPr>
        <p:spPr>
          <a:xfrm>
            <a:off x="4629150" y="1244166"/>
            <a:ext cx="3886200" cy="4932798"/>
          </a:xfrm>
        </p:spPr>
        <p:txBody>
          <a:bodyPr/>
          <a:lstStyle>
            <a:lvl1pPr marL="0" indent="0">
              <a:buNone/>
              <a:defRPr>
                <a:solidFill>
                  <a:srgbClr val="414142"/>
                </a:solidFill>
              </a:defRPr>
            </a:lvl1pPr>
            <a:lvl2pPr>
              <a:defRPr>
                <a:solidFill>
                  <a:srgbClr val="414142"/>
                </a:solidFill>
              </a:defRPr>
            </a:lvl2pPr>
            <a:lvl3pPr>
              <a:defRPr>
                <a:solidFill>
                  <a:srgbClr val="414142"/>
                </a:solidFill>
              </a:defRPr>
            </a:lvl3pPr>
            <a:lvl4pPr>
              <a:defRPr>
                <a:solidFill>
                  <a:srgbClr val="414142"/>
                </a:solidFill>
              </a:defRPr>
            </a:lvl4pPr>
            <a:lvl5pPr>
              <a:defRPr>
                <a:solidFill>
                  <a:srgbClr val="414142"/>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Дата 4"/>
          <p:cNvSpPr>
            <a:spLocks noGrp="1"/>
          </p:cNvSpPr>
          <p:nvPr>
            <p:ph type="dt" sz="half" idx="10"/>
          </p:nvPr>
        </p:nvSpPr>
        <p:spPr>
          <a:xfrm>
            <a:off x="628650" y="6356351"/>
            <a:ext cx="2400300" cy="365125"/>
          </a:xfrm>
        </p:spPr>
        <p:txBody>
          <a:bodyPr/>
          <a:lstStyle/>
          <a:p>
            <a:endParaRPr lang="ru-RU" dirty="0"/>
          </a:p>
        </p:txBody>
      </p:sp>
      <p:sp>
        <p:nvSpPr>
          <p:cNvPr id="7" name="Номер слайда 6"/>
          <p:cNvSpPr>
            <a:spLocks noGrp="1"/>
          </p:cNvSpPr>
          <p:nvPr>
            <p:ph type="sldNum" sz="quarter" idx="12"/>
          </p:nvPr>
        </p:nvSpPr>
        <p:spPr/>
        <p:txBody>
          <a:bodyPr/>
          <a:lstStyle>
            <a:lvl1pPr>
              <a:defRPr sz="1000">
                <a:latin typeface="Calibri" panose="020F0502020204030204" pitchFamily="34" charset="0"/>
              </a:defRPr>
            </a:lvl1pPr>
          </a:lstStyle>
          <a:p>
            <a:fld id="{4BA00960-2B5B-484F-9046-3EF1CD17586A}" type="slidenum">
              <a:rPr lang="ru-RU" smtClean="0"/>
              <a:pPr/>
              <a:t>‹#›</a:t>
            </a:fld>
            <a:endParaRPr lang="ru-RU" dirty="0"/>
          </a:p>
        </p:txBody>
      </p:sp>
      <p:sp>
        <p:nvSpPr>
          <p:cNvPr id="13" name="Текст 2"/>
          <p:cNvSpPr>
            <a:spLocks noGrp="1"/>
          </p:cNvSpPr>
          <p:nvPr>
            <p:ph type="body" idx="13"/>
          </p:nvPr>
        </p:nvSpPr>
        <p:spPr>
          <a:xfrm>
            <a:off x="628650" y="862446"/>
            <a:ext cx="3868340" cy="308984"/>
          </a:xfrm>
        </p:spPr>
        <p:txBody>
          <a:bodyPr anchor="b"/>
          <a:lstStyle>
            <a:lvl1pPr marL="0" indent="0">
              <a:buNone/>
              <a:defRPr sz="1800" b="1">
                <a:solidFill>
                  <a:srgbClr val="41414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dirty="0"/>
              <a:t>Образец текста</a:t>
            </a:r>
          </a:p>
        </p:txBody>
      </p:sp>
      <p:sp>
        <p:nvSpPr>
          <p:cNvPr id="14" name="Текст 4"/>
          <p:cNvSpPr>
            <a:spLocks noGrp="1"/>
          </p:cNvSpPr>
          <p:nvPr>
            <p:ph type="body" sz="quarter" idx="3"/>
          </p:nvPr>
        </p:nvSpPr>
        <p:spPr>
          <a:xfrm>
            <a:off x="4629150" y="862445"/>
            <a:ext cx="3887391" cy="308985"/>
          </a:xfrm>
        </p:spPr>
        <p:txBody>
          <a:bodyPr anchor="b"/>
          <a:lstStyle>
            <a:lvl1pPr marL="0" indent="0">
              <a:buNone/>
              <a:defRPr sz="1800" b="1">
                <a:solidFill>
                  <a:srgbClr val="41414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dirty="0"/>
              <a:t>Образец текста</a:t>
            </a:r>
          </a:p>
        </p:txBody>
      </p:sp>
      <p:sp>
        <p:nvSpPr>
          <p:cNvPr id="15" name="Нижний колонтитул 7"/>
          <p:cNvSpPr>
            <a:spLocks noGrp="1"/>
          </p:cNvSpPr>
          <p:nvPr>
            <p:ph type="ftr" sz="quarter" idx="11"/>
          </p:nvPr>
        </p:nvSpPr>
        <p:spPr>
          <a:xfrm>
            <a:off x="3200400" y="6356350"/>
            <a:ext cx="3086100" cy="365125"/>
          </a:xfrm>
        </p:spPr>
        <p:txBody>
          <a:bodyPr/>
          <a:lstStyle>
            <a:lvl1pPr>
              <a:defRPr sz="1000">
                <a:solidFill>
                  <a:srgbClr val="424142"/>
                </a:solidFill>
                <a:latin typeface="Calibri" panose="020F0502020204030204" pitchFamily="34" charset="0"/>
              </a:defRPr>
            </a:lvl1pPr>
          </a:lstStyle>
          <a:p>
            <a:r>
              <a:rPr lang="ru-RU" dirty="0"/>
              <a:t>Investor </a:t>
            </a:r>
            <a:r>
              <a:rPr lang="ru-RU" dirty="0" err="1"/>
              <a:t>Presentation</a:t>
            </a:r>
            <a:r>
              <a:rPr lang="ru-RU" dirty="0"/>
              <a:t> │ </a:t>
            </a:r>
            <a:r>
              <a:rPr lang="ru-RU" dirty="0" err="1"/>
              <a:t>November</a:t>
            </a:r>
            <a:r>
              <a:rPr lang="ru-RU" dirty="0"/>
              <a:t> 2017</a:t>
            </a:r>
          </a:p>
          <a:p>
            <a:endParaRPr lang="ru-RU" dirty="0"/>
          </a:p>
        </p:txBody>
      </p:sp>
      <p:pic>
        <p:nvPicPr>
          <p:cNvPr id="19" name="Рисунок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9015" y="160231"/>
            <a:ext cx="772669" cy="469246"/>
          </a:xfrm>
          <a:prstGeom prst="rect">
            <a:avLst/>
          </a:prstGeom>
        </p:spPr>
      </p:pic>
      <p:cxnSp>
        <p:nvCxnSpPr>
          <p:cNvPr id="12" name="Прямая соединительная линия 11"/>
          <p:cNvCxnSpPr/>
          <p:nvPr userDrawn="1"/>
        </p:nvCxnSpPr>
        <p:spPr>
          <a:xfrm>
            <a:off x="4" y="623453"/>
            <a:ext cx="7992000" cy="0"/>
          </a:xfrm>
          <a:prstGeom prst="line">
            <a:avLst/>
          </a:prstGeom>
          <a:ln w="28575">
            <a:solidFill>
              <a:srgbClr val="A7A9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470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dirty="0"/>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dirty="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r>
              <a:rPr lang="en-US" dirty="0"/>
              <a:t>Investor Presentation │ November 2017 </a:t>
            </a:r>
            <a:endParaRPr lang="ru-RU" dirty="0"/>
          </a:p>
        </p:txBody>
      </p:sp>
      <p:sp>
        <p:nvSpPr>
          <p:cNvPr id="6" name="Номер слайда 5"/>
          <p:cNvSpPr>
            <a:spLocks noGrp="1"/>
          </p:cNvSpPr>
          <p:nvPr>
            <p:ph type="sldNum" sz="quarter" idx="12"/>
          </p:nvPr>
        </p:nvSpPr>
        <p:spPr/>
        <p:txBody>
          <a:bodyPr/>
          <a:lstStyle/>
          <a:p>
            <a:fld id="{4BA00960-2B5B-484F-9046-3EF1CD17586A}" type="slidenum">
              <a:rPr lang="ru-RU" smtClean="0"/>
              <a:t>‹#›</a:t>
            </a:fld>
            <a:endParaRPr lang="ru-RU"/>
          </a:p>
        </p:txBody>
      </p:sp>
    </p:spTree>
    <p:extLst>
      <p:ext uri="{BB962C8B-B14F-4D97-AF65-F5344CB8AC3E}">
        <p14:creationId xmlns:p14="http://schemas.microsoft.com/office/powerpoint/2010/main" val="3686242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Дата 4"/>
          <p:cNvSpPr>
            <a:spLocks noGrp="1"/>
          </p:cNvSpPr>
          <p:nvPr>
            <p:ph type="dt" sz="half" idx="10"/>
          </p:nvPr>
        </p:nvSpPr>
        <p:spPr>
          <a:xfrm>
            <a:off x="628650" y="6356351"/>
            <a:ext cx="2400300" cy="365125"/>
          </a:xfrm>
        </p:spPr>
        <p:txBody>
          <a:bodyPr/>
          <a:lstStyle/>
          <a:p>
            <a:endParaRPr lang="ru-RU" dirty="0"/>
          </a:p>
        </p:txBody>
      </p:sp>
      <p:sp>
        <p:nvSpPr>
          <p:cNvPr id="7" name="Номер слайда 6"/>
          <p:cNvSpPr>
            <a:spLocks noGrp="1"/>
          </p:cNvSpPr>
          <p:nvPr>
            <p:ph type="sldNum" sz="quarter" idx="12"/>
          </p:nvPr>
        </p:nvSpPr>
        <p:spPr/>
        <p:txBody>
          <a:bodyPr/>
          <a:lstStyle/>
          <a:p>
            <a:fld id="{4BA00960-2B5B-484F-9046-3EF1CD17586A}" type="slidenum">
              <a:rPr lang="ru-RU" smtClean="0"/>
              <a:t>‹#›</a:t>
            </a:fld>
            <a:endParaRPr lang="ru-RU"/>
          </a:p>
        </p:txBody>
      </p:sp>
      <p:sp>
        <p:nvSpPr>
          <p:cNvPr id="13" name="Заголовок 1"/>
          <p:cNvSpPr>
            <a:spLocks noGrp="1"/>
          </p:cNvSpPr>
          <p:nvPr>
            <p:ph type="title"/>
          </p:nvPr>
        </p:nvSpPr>
        <p:spPr>
          <a:xfrm>
            <a:off x="628650" y="0"/>
            <a:ext cx="7102186" cy="623453"/>
          </a:xfrm>
        </p:spPr>
        <p:txBody>
          <a:bodyPr>
            <a:normAutofit/>
          </a:bodyPr>
          <a:lstStyle>
            <a:lvl1pPr>
              <a:defRPr sz="2800">
                <a:latin typeface="Calibri" panose="020F0502020204030204" pitchFamily="34" charset="0"/>
              </a:defRPr>
            </a:lvl1pPr>
          </a:lstStyle>
          <a:p>
            <a:r>
              <a:rPr lang="ru-RU" dirty="0"/>
              <a:t>Образец заголовка</a:t>
            </a:r>
          </a:p>
        </p:txBody>
      </p:sp>
    </p:spTree>
    <p:extLst>
      <p:ext uri="{BB962C8B-B14F-4D97-AF65-F5344CB8AC3E}">
        <p14:creationId xmlns:p14="http://schemas.microsoft.com/office/powerpoint/2010/main" val="2994779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628649" y="6356351"/>
            <a:ext cx="2291196" cy="365125"/>
          </a:xfrm>
        </p:spPr>
        <p:txBody>
          <a:bodyPr/>
          <a:lstStyle>
            <a:lvl1pPr>
              <a:defRPr>
                <a:latin typeface="Calibri" panose="020F0502020204030204" pitchFamily="34" charset="0"/>
              </a:defRPr>
            </a:lvl1pPr>
          </a:lstStyle>
          <a:p>
            <a:endParaRPr lang="ru-RU" dirty="0"/>
          </a:p>
        </p:txBody>
      </p:sp>
      <p:sp>
        <p:nvSpPr>
          <p:cNvPr id="4" name="Номер слайда 3"/>
          <p:cNvSpPr>
            <a:spLocks noGrp="1"/>
          </p:cNvSpPr>
          <p:nvPr>
            <p:ph type="sldNum" sz="quarter" idx="12"/>
          </p:nvPr>
        </p:nvSpPr>
        <p:spPr/>
        <p:txBody>
          <a:bodyPr/>
          <a:lstStyle/>
          <a:p>
            <a:fld id="{4BA00960-2B5B-484F-9046-3EF1CD17586A}" type="slidenum">
              <a:rPr lang="ru-RU" smtClean="0"/>
              <a:t>‹#›</a:t>
            </a:fld>
            <a:endParaRPr lang="ru-RU"/>
          </a:p>
        </p:txBody>
      </p:sp>
    </p:spTree>
    <p:extLst>
      <p:ext uri="{BB962C8B-B14F-4D97-AF65-F5344CB8AC3E}">
        <p14:creationId xmlns:p14="http://schemas.microsoft.com/office/powerpoint/2010/main" val="1783089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r>
              <a:rPr lang="en-US" dirty="0"/>
              <a:t>Investor Presentation │ November 2017 </a:t>
            </a:r>
            <a:endParaRPr lang="ru-RU" dirty="0"/>
          </a:p>
        </p:txBody>
      </p:sp>
      <p:sp>
        <p:nvSpPr>
          <p:cNvPr id="7" name="Номер слайда 6"/>
          <p:cNvSpPr>
            <a:spLocks noGrp="1"/>
          </p:cNvSpPr>
          <p:nvPr>
            <p:ph type="sldNum" sz="quarter" idx="12"/>
          </p:nvPr>
        </p:nvSpPr>
        <p:spPr/>
        <p:txBody>
          <a:bodyPr/>
          <a:lstStyle/>
          <a:p>
            <a:fld id="{4BA00960-2B5B-484F-9046-3EF1CD17586A}" type="slidenum">
              <a:rPr lang="ru-RU" smtClean="0"/>
              <a:t>‹#›</a:t>
            </a:fld>
            <a:endParaRPr lang="ru-RU"/>
          </a:p>
        </p:txBody>
      </p:sp>
      <p:pic>
        <p:nvPicPr>
          <p:cNvPr id="8" name="Рисунок 7"/>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ackgroundRemoval t="9814" b="89848" l="5076" r="96108">
                        <a14:foregroundMark x1="80880" y1="48054" x2="80880" y2="48054"/>
                        <a14:foregroundMark x1="80880" y1="45685" x2="80880" y2="45685"/>
                        <a14:foregroundMark x1="14552" y1="74788" x2="14552" y2="74788"/>
                        <a14:foregroundMark x1="29780" y1="71066" x2="29780" y2="71066"/>
                        <a14:foregroundMark x1="49746" y1="70558" x2="49746" y2="70558"/>
                        <a14:foregroundMark x1="68190" y1="72250" x2="68190" y2="72250"/>
                        <a14:foregroundMark x1="87140" y1="74281" x2="87140" y2="74281"/>
                        <a14:backgroundMark x1="31810" y1="71912" x2="31810" y2="71912"/>
                        <a14:backgroundMark x1="88832" y1="71404" x2="88832" y2="71404"/>
                      </a14:backgroundRemoval>
                    </a14:imgEffect>
                  </a14:imgLayer>
                </a14:imgProps>
              </a:ext>
              <a:ext uri="{28A0092B-C50C-407E-A947-70E740481C1C}">
                <a14:useLocalDpi xmlns:a14="http://schemas.microsoft.com/office/drawing/2010/main"/>
              </a:ext>
            </a:extLst>
          </a:blip>
          <a:srcRect t="17861" b="18186"/>
          <a:stretch/>
        </p:blipFill>
        <p:spPr>
          <a:xfrm>
            <a:off x="2743200" y="1766456"/>
            <a:ext cx="893618" cy="571500"/>
          </a:xfrm>
          <a:prstGeom prst="rect">
            <a:avLst/>
          </a:prstGeom>
        </p:spPr>
      </p:pic>
    </p:spTree>
    <p:extLst>
      <p:ext uri="{BB962C8B-B14F-4D97-AF65-F5344CB8AC3E}">
        <p14:creationId xmlns:p14="http://schemas.microsoft.com/office/powerpoint/2010/main" val="2913365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r>
              <a:rPr lang="en-US" dirty="0"/>
              <a:t>Investor Presentation │ November 2017 </a:t>
            </a:r>
            <a:endParaRPr lang="ru-RU" dirty="0"/>
          </a:p>
        </p:txBody>
      </p:sp>
      <p:sp>
        <p:nvSpPr>
          <p:cNvPr id="7" name="Номер слайда 6"/>
          <p:cNvSpPr>
            <a:spLocks noGrp="1"/>
          </p:cNvSpPr>
          <p:nvPr>
            <p:ph type="sldNum" sz="quarter" idx="12"/>
          </p:nvPr>
        </p:nvSpPr>
        <p:spPr/>
        <p:txBody>
          <a:bodyPr/>
          <a:lstStyle/>
          <a:p>
            <a:fld id="{4BA00960-2B5B-484F-9046-3EF1CD17586A}" type="slidenum">
              <a:rPr lang="ru-RU" smtClean="0"/>
              <a:t>‹#›</a:t>
            </a:fld>
            <a:endParaRPr lang="ru-RU"/>
          </a:p>
        </p:txBody>
      </p:sp>
    </p:spTree>
    <p:extLst>
      <p:ext uri="{BB962C8B-B14F-4D97-AF65-F5344CB8AC3E}">
        <p14:creationId xmlns:p14="http://schemas.microsoft.com/office/powerpoint/2010/main" val="4065859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r>
              <a:rPr lang="en-US" dirty="0"/>
              <a:t>Investor Presentation │ November 2017 </a:t>
            </a:r>
            <a:endParaRPr lang="ru-RU" dirty="0"/>
          </a:p>
        </p:txBody>
      </p:sp>
      <p:sp>
        <p:nvSpPr>
          <p:cNvPr id="6" name="Номер слайда 5"/>
          <p:cNvSpPr>
            <a:spLocks noGrp="1"/>
          </p:cNvSpPr>
          <p:nvPr>
            <p:ph type="sldNum" sz="quarter" idx="12"/>
          </p:nvPr>
        </p:nvSpPr>
        <p:spPr/>
        <p:txBody>
          <a:bodyPr/>
          <a:lstStyle/>
          <a:p>
            <a:fld id="{4BA00960-2B5B-484F-9046-3EF1CD17586A}" type="slidenum">
              <a:rPr lang="ru-RU" smtClean="0"/>
              <a:t>‹#›</a:t>
            </a:fld>
            <a:endParaRPr lang="ru-RU"/>
          </a:p>
        </p:txBody>
      </p:sp>
    </p:spTree>
    <p:extLst>
      <p:ext uri="{BB962C8B-B14F-4D97-AF65-F5344CB8AC3E}">
        <p14:creationId xmlns:p14="http://schemas.microsoft.com/office/powerpoint/2010/main" val="3975816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r>
              <a:rPr lang="en-US" dirty="0"/>
              <a:t>Investor Presentation │ November 2017 </a:t>
            </a:r>
            <a:endParaRPr lang="ru-RU" dirty="0"/>
          </a:p>
        </p:txBody>
      </p:sp>
      <p:sp>
        <p:nvSpPr>
          <p:cNvPr id="6" name="Номер слайда 5"/>
          <p:cNvSpPr>
            <a:spLocks noGrp="1"/>
          </p:cNvSpPr>
          <p:nvPr>
            <p:ph type="sldNum" sz="quarter" idx="12"/>
          </p:nvPr>
        </p:nvSpPr>
        <p:spPr/>
        <p:txBody>
          <a:bodyPr/>
          <a:lstStyle/>
          <a:p>
            <a:fld id="{4BA00960-2B5B-484F-9046-3EF1CD17586A}" type="slidenum">
              <a:rPr lang="ru-RU" smtClean="0"/>
              <a:t>‹#›</a:t>
            </a:fld>
            <a:endParaRPr lang="ru-RU"/>
          </a:p>
        </p:txBody>
      </p:sp>
    </p:spTree>
    <p:extLst>
      <p:ext uri="{BB962C8B-B14F-4D97-AF65-F5344CB8AC3E}">
        <p14:creationId xmlns:p14="http://schemas.microsoft.com/office/powerpoint/2010/main" val="1600637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776215" y="3829453"/>
            <a:ext cx="2043952" cy="882127"/>
          </a:xfrm>
        </p:spPr>
        <p:txBody>
          <a:bodyPr/>
          <a:lstStyle>
            <a:lvl1pPr marL="0" indent="0" algn="l">
              <a:buNone/>
              <a:defRPr sz="1800" b="1">
                <a:solidFill>
                  <a:srgbClr val="FF4D00"/>
                </a:solidFill>
                <a:latin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ru-RU" sz="1200" b="0" dirty="0">
              <a:solidFill>
                <a:srgbClr val="FF4D00"/>
              </a:solidFill>
              <a:latin typeface="Calibri" panose="020F0502020204030204" pitchFamily="34" charset="0"/>
            </a:endParaRPr>
          </a:p>
        </p:txBody>
      </p:sp>
    </p:spTree>
    <p:extLst>
      <p:ext uri="{BB962C8B-B14F-4D97-AF65-F5344CB8AC3E}">
        <p14:creationId xmlns:p14="http://schemas.microsoft.com/office/powerpoint/2010/main" val="2374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Титульны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stretch>
            <a:fillRect/>
          </a:stretch>
        </p:blipFill>
        <p:spPr>
          <a:xfrm>
            <a:off x="0" y="0"/>
            <a:ext cx="9144000" cy="6858000"/>
          </a:xfrm>
          <a:prstGeom prst="rect">
            <a:avLst/>
          </a:prstGeom>
        </p:spPr>
      </p:pic>
      <p:sp>
        <p:nvSpPr>
          <p:cNvPr id="7" name="Текст 2"/>
          <p:cNvSpPr>
            <a:spLocks noGrp="1"/>
          </p:cNvSpPr>
          <p:nvPr>
            <p:ph type="body" idx="13"/>
          </p:nvPr>
        </p:nvSpPr>
        <p:spPr>
          <a:xfrm>
            <a:off x="3667672" y="3544424"/>
            <a:ext cx="1808656" cy="1121094"/>
          </a:xfrm>
        </p:spPr>
        <p:txBody>
          <a:bodyPr>
            <a:normAutofit/>
          </a:bodyPr>
          <a:lstStyle>
            <a:lvl1pPr marL="0" indent="0" algn="ctr">
              <a:buNone/>
              <a:defRPr sz="2400" b="1">
                <a:solidFill>
                  <a:srgbClr val="026664"/>
                </a:solidFill>
                <a:latin typeface="Calibri" panose="020F0502020204030204" pitchFamily="34" charset="0"/>
                <a:cs typeface="Calibri" panose="020F0502020204030204" pitchFamily="34" charset="0"/>
              </a:defRPr>
            </a:lvl1pPr>
          </a:lstStyle>
          <a:p>
            <a:endParaRPr lang="en-US" sz="1400" b="0" dirty="0"/>
          </a:p>
        </p:txBody>
      </p:sp>
    </p:spTree>
    <p:extLst>
      <p:ext uri="{BB962C8B-B14F-4D97-AF65-F5344CB8AC3E}">
        <p14:creationId xmlns:p14="http://schemas.microsoft.com/office/powerpoint/2010/main" val="3089843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9" name="ObjectBox25" descr="&lt;tags&gt;&lt;tag n=&quot;BulletInfo&quot; v=&quot;Standard&quot; /&gt;&lt;tag n=&quot;Format&quot; v=&quot;1&quot; /&gt;&lt;/tags&gt;" hidden="1"/>
          <p:cNvSpPr>
            <a:spLocks noGrp="1"/>
          </p:cNvSpPr>
          <p:nvPr>
            <p:ph sz="quarter" idx="49"/>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HeadingBox25" descr="&lt;tags&gt;&lt;tag n=&quot;Format&quot; v=&quot;1&quot; /&gt;&lt;/tags&gt;" hidden="1"/>
          <p:cNvSpPr>
            <a:spLocks noGrp="1"/>
          </p:cNvSpPr>
          <p:nvPr>
            <p:ph type="body" sz="quarter" idx="50"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41" name="ObjectBox24" descr="&lt;tags&gt;&lt;tag n=&quot;BulletInfo&quot; v=&quot;Standard&quot; /&gt;&lt;tag n=&quot;Format&quot; v=&quot;1&quot; /&gt;&lt;/tags&gt;" hidden="1"/>
          <p:cNvSpPr>
            <a:spLocks noGrp="1"/>
          </p:cNvSpPr>
          <p:nvPr>
            <p:ph sz="quarter" idx="51"/>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2" name="HeadingBox24" descr="&lt;tags&gt;&lt;tag n=&quot;Format&quot; v=&quot;1&quot; /&gt;&lt;/tags&gt;" hidden="1"/>
          <p:cNvSpPr>
            <a:spLocks noGrp="1"/>
          </p:cNvSpPr>
          <p:nvPr>
            <p:ph type="body" sz="quarter" idx="52"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43" name="ObjectBox23" descr="&lt;tags&gt;&lt;tag n=&quot;BulletInfo&quot; v=&quot;Standard&quot; /&gt;&lt;tag n=&quot;Format&quot; v=&quot;1&quot; /&gt;&lt;/tags&gt;" hidden="1"/>
          <p:cNvSpPr>
            <a:spLocks noGrp="1"/>
          </p:cNvSpPr>
          <p:nvPr>
            <p:ph sz="quarter" idx="53"/>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4" name="HeadingBox23" descr="&lt;tags&gt;&lt;tag n=&quot;Format&quot; v=&quot;1&quot; /&gt;&lt;/tags&gt;" hidden="1"/>
          <p:cNvSpPr>
            <a:spLocks noGrp="1"/>
          </p:cNvSpPr>
          <p:nvPr>
            <p:ph type="body" sz="quarter" idx="54"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45" name="ObjectBox22" descr="&lt;tags&gt;&lt;tag n=&quot;BulletInfo&quot; v=&quot;Standard&quot; /&gt;&lt;tag n=&quot;Format&quot; v=&quot;1&quot; /&gt;&lt;/tags&gt;" hidden="1"/>
          <p:cNvSpPr>
            <a:spLocks noGrp="1"/>
          </p:cNvSpPr>
          <p:nvPr>
            <p:ph sz="quarter" idx="55"/>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6" name="HeadingBox22" descr="&lt;tags&gt;&lt;tag n=&quot;Format&quot; v=&quot;1&quot; /&gt;&lt;/tags&gt;" hidden="1"/>
          <p:cNvSpPr>
            <a:spLocks noGrp="1"/>
          </p:cNvSpPr>
          <p:nvPr>
            <p:ph type="body" sz="quarter" idx="56"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47" name="ObjectBox21" descr="&lt;tags&gt;&lt;tag n=&quot;BulletInfo&quot; v=&quot;Standard&quot; /&gt;&lt;tag n=&quot;Format&quot; v=&quot;1&quot; /&gt;&lt;/tags&gt;" hidden="1"/>
          <p:cNvSpPr>
            <a:spLocks noGrp="1"/>
          </p:cNvSpPr>
          <p:nvPr>
            <p:ph sz="quarter" idx="57"/>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8" name="HeadingBox21" descr="&lt;tags&gt;&lt;tag n=&quot;Format&quot; v=&quot;1&quot; /&gt;&lt;/tags&gt;" hidden="1"/>
          <p:cNvSpPr>
            <a:spLocks noGrp="1"/>
          </p:cNvSpPr>
          <p:nvPr>
            <p:ph type="body" sz="quarter" idx="58"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49" name="ObjectBox20" descr="&lt;tags&gt;&lt;tag n=&quot;BulletInfo&quot; v=&quot;Standard&quot; /&gt;&lt;tag n=&quot;Format&quot; v=&quot;1&quot; /&gt;&lt;/tags&gt;" hidden="1"/>
          <p:cNvSpPr>
            <a:spLocks noGrp="1"/>
          </p:cNvSpPr>
          <p:nvPr>
            <p:ph sz="quarter" idx="59"/>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0" name="HeadingBox20" descr="&lt;tags&gt;&lt;tag n=&quot;Format&quot; v=&quot;1&quot; /&gt;&lt;/tags&gt;" hidden="1"/>
          <p:cNvSpPr>
            <a:spLocks noGrp="1"/>
          </p:cNvSpPr>
          <p:nvPr>
            <p:ph type="body" sz="quarter" idx="60"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51" name="ObjectBox19" descr="&lt;tags&gt;&lt;tag n=&quot;BulletInfo&quot; v=&quot;Standard&quot; /&gt;&lt;tag n=&quot;Format&quot; v=&quot;1&quot; /&gt;&lt;/tags&gt;" hidden="1"/>
          <p:cNvSpPr>
            <a:spLocks noGrp="1"/>
          </p:cNvSpPr>
          <p:nvPr>
            <p:ph sz="quarter" idx="61"/>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2" name="HeadingBox19" descr="&lt;tags&gt;&lt;tag n=&quot;Format&quot; v=&quot;1&quot; /&gt;&lt;/tags&gt;" hidden="1"/>
          <p:cNvSpPr>
            <a:spLocks noGrp="1"/>
          </p:cNvSpPr>
          <p:nvPr>
            <p:ph type="body" sz="quarter" idx="62"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53" name="ObjectBox18" descr="&lt;tags&gt;&lt;tag n=&quot;BulletInfo&quot; v=&quot;Standard&quot; /&gt;&lt;tag n=&quot;Format&quot; v=&quot;1&quot; /&gt;&lt;/tags&gt;" hidden="1"/>
          <p:cNvSpPr>
            <a:spLocks noGrp="1"/>
          </p:cNvSpPr>
          <p:nvPr>
            <p:ph sz="quarter" idx="63"/>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4" name="HeadingBox18" descr="&lt;tags&gt;&lt;tag n=&quot;Format&quot; v=&quot;1&quot; /&gt;&lt;/tags&gt;" hidden="1"/>
          <p:cNvSpPr>
            <a:spLocks noGrp="1"/>
          </p:cNvSpPr>
          <p:nvPr>
            <p:ph type="body" sz="quarter" idx="64"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55" name="ObjectBox17" descr="&lt;tags&gt;&lt;tag n=&quot;BulletInfo&quot; v=&quot;Standard&quot; /&gt;&lt;tag n=&quot;Format&quot; v=&quot;1&quot; /&gt;&lt;/tags&gt;" hidden="1"/>
          <p:cNvSpPr>
            <a:spLocks noGrp="1"/>
          </p:cNvSpPr>
          <p:nvPr>
            <p:ph sz="quarter" idx="65"/>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6" name="HeadingBox17" descr="&lt;tags&gt;&lt;tag n=&quot;Format&quot; v=&quot;1&quot; /&gt;&lt;/tags&gt;" hidden="1"/>
          <p:cNvSpPr>
            <a:spLocks noGrp="1"/>
          </p:cNvSpPr>
          <p:nvPr>
            <p:ph type="body" sz="quarter" idx="66"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6" name="ObjectBox16" descr="&lt;tags&gt;&lt;tag n=&quot;BulletInfo&quot; v=&quot;Standard&quot; /&gt;&lt;tag n=&quot;Format&quot; v=&quot;1&quot; /&gt;&lt;/tags&gt;" hidden="1"/>
          <p:cNvSpPr>
            <a:spLocks noGrp="1"/>
          </p:cNvSpPr>
          <p:nvPr>
            <p:ph sz="quarter" idx="39"/>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HeadingBox16" descr="&lt;tags&gt;&lt;tag n=&quot;Format&quot; v=&quot;1&quot; /&gt;&lt;/tags&gt;" hidden="1"/>
          <p:cNvSpPr>
            <a:spLocks noGrp="1"/>
          </p:cNvSpPr>
          <p:nvPr>
            <p:ph type="body" sz="quarter" idx="40"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8" name="ObjectBox15" descr="&lt;tags&gt;&lt;tag n=&quot;BulletInfo&quot; v=&quot;Standard&quot; /&gt;&lt;tag n=&quot;Format&quot; v=&quot;1&quot; /&gt;&lt;/tags&gt;" hidden="1"/>
          <p:cNvSpPr>
            <a:spLocks noGrp="1"/>
          </p:cNvSpPr>
          <p:nvPr>
            <p:ph sz="quarter" idx="41"/>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HeadingBox15" descr="&lt;tags&gt;&lt;tag n=&quot;Format&quot; v=&quot;1&quot; /&gt;&lt;/tags&gt;" hidden="1"/>
          <p:cNvSpPr>
            <a:spLocks noGrp="1"/>
          </p:cNvSpPr>
          <p:nvPr>
            <p:ph type="body" sz="quarter" idx="42"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11" name="ObjectBox14" descr="&lt;tags&gt;&lt;tag n=&quot;BulletInfo&quot; v=&quot;Standard&quot; /&gt;&lt;tag n=&quot;Format&quot; v=&quot;1&quot; /&gt;&lt;/tags&gt;" hidden="1"/>
          <p:cNvSpPr>
            <a:spLocks noGrp="1"/>
          </p:cNvSpPr>
          <p:nvPr>
            <p:ph sz="quarter" idx="43"/>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HeadingBox14" descr="&lt;tags&gt;&lt;tag n=&quot;Format&quot; v=&quot;1&quot; /&gt;&lt;/tags&gt;" hidden="1"/>
          <p:cNvSpPr>
            <a:spLocks noGrp="1"/>
          </p:cNvSpPr>
          <p:nvPr>
            <p:ph type="body" sz="quarter" idx="44"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13" name="ObjectBox13" descr="&lt;tags&gt;&lt;tag n=&quot;BulletInfo&quot; v=&quot;Standard&quot; /&gt;&lt;tag n=&quot;Format&quot; v=&quot;1&quot; /&gt;&lt;/tags&gt;" hidden="1"/>
          <p:cNvSpPr>
            <a:spLocks noGrp="1"/>
          </p:cNvSpPr>
          <p:nvPr>
            <p:ph sz="quarter" idx="45"/>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HeadingBox13" descr="&lt;tags&gt;&lt;tag n=&quot;Format&quot; v=&quot;1&quot; /&gt;&lt;/tags&gt;" hidden="1"/>
          <p:cNvSpPr>
            <a:spLocks noGrp="1"/>
          </p:cNvSpPr>
          <p:nvPr>
            <p:ph type="body" sz="quarter" idx="46"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15" name="ObjectBox12" descr="&lt;tags&gt;&lt;tag n=&quot;BulletInfo&quot; v=&quot;Standard&quot; /&gt;&lt;tag n=&quot;Format&quot; v=&quot;1&quot; /&gt;&lt;/tags&gt;" hidden="1"/>
          <p:cNvSpPr>
            <a:spLocks noGrp="1"/>
          </p:cNvSpPr>
          <p:nvPr>
            <p:ph sz="quarter" idx="33"/>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HeadingBox12" descr="&lt;tags&gt;&lt;tag n=&quot;Format&quot; v=&quot;1&quot; /&gt;&lt;/tags&gt;" hidden="1"/>
          <p:cNvSpPr>
            <a:spLocks noGrp="1"/>
          </p:cNvSpPr>
          <p:nvPr>
            <p:ph type="body" sz="quarter" idx="34"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17" name="ObjectBox11" descr="&lt;tags&gt;&lt;tag n=&quot;BulletInfo&quot; v=&quot;Standard&quot; /&gt;&lt;tag n=&quot;Format&quot; v=&quot;1&quot; /&gt;&lt;/tags&gt;" hidden="1"/>
          <p:cNvSpPr>
            <a:spLocks noGrp="1"/>
          </p:cNvSpPr>
          <p:nvPr>
            <p:ph sz="quarter" idx="35"/>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HeadingBox11" descr="&lt;tags&gt;&lt;tag n=&quot;Format&quot; v=&quot;1&quot; /&gt;&lt;/tags&gt;" hidden="1"/>
          <p:cNvSpPr>
            <a:spLocks noGrp="1"/>
          </p:cNvSpPr>
          <p:nvPr>
            <p:ph type="body" sz="quarter" idx="36"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19" name="ObjectBox10" descr="&lt;tags&gt;&lt;tag n=&quot;BulletInfo&quot; v=&quot;Standard&quot; /&gt;&lt;tag n=&quot;Format&quot; v=&quot;1&quot; /&gt;&lt;/tags&gt;" hidden="1"/>
          <p:cNvSpPr>
            <a:spLocks noGrp="1"/>
          </p:cNvSpPr>
          <p:nvPr>
            <p:ph sz="quarter" idx="37"/>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HeadingBox10" descr="&lt;tags&gt;&lt;tag n=&quot;Format&quot; v=&quot;1&quot; /&gt;&lt;/tags&gt;" hidden="1"/>
          <p:cNvSpPr>
            <a:spLocks noGrp="1"/>
          </p:cNvSpPr>
          <p:nvPr>
            <p:ph type="body" sz="quarter" idx="38"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21" name="ObjectBox9" descr="&lt;tags&gt;&lt;tag n=&quot;BulletInfo&quot; v=&quot;Standard&quot; /&gt;&lt;tag n=&quot;Format&quot; v=&quot;1&quot; /&gt;&lt;/tags&gt;" hidden="1"/>
          <p:cNvSpPr>
            <a:spLocks noGrp="1"/>
          </p:cNvSpPr>
          <p:nvPr>
            <p:ph sz="quarter" idx="29"/>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HeadingBox9" descr="&lt;tags&gt;&lt;tag n=&quot;Format&quot; v=&quot;1&quot; /&gt;&lt;/tags&gt;" hidden="1"/>
          <p:cNvSpPr>
            <a:spLocks noGrp="1"/>
          </p:cNvSpPr>
          <p:nvPr>
            <p:ph type="body" sz="quarter" idx="32"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23" name="ObjectBox8" descr="&lt;tags&gt;&lt;tag n=&quot;BulletInfo&quot; v=&quot;Standard&quot; /&gt;&lt;tag n=&quot;Format&quot; v=&quot;1&quot; /&gt;&lt;/tags&gt;" hidden="1"/>
          <p:cNvSpPr>
            <a:spLocks noGrp="1"/>
          </p:cNvSpPr>
          <p:nvPr>
            <p:ph sz="quarter" idx="24"/>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HeadingBox8" descr="&lt;tags&gt;&lt;tag n=&quot;Format&quot; v=&quot;1&quot; /&gt;&lt;/tags&gt;" hidden="1"/>
          <p:cNvSpPr>
            <a:spLocks noGrp="1"/>
          </p:cNvSpPr>
          <p:nvPr>
            <p:ph type="body" sz="quarter" idx="23"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25" name="ObjectBox7" descr="&lt;tags&gt;&lt;tag n=&quot;BulletInfo&quot; v=&quot;Standard&quot; /&gt;&lt;tag n=&quot;Format&quot; v=&quot;1&quot; /&gt;&lt;/tags&gt;" hidden="1"/>
          <p:cNvSpPr>
            <a:spLocks noGrp="1"/>
          </p:cNvSpPr>
          <p:nvPr>
            <p:ph sz="quarter" idx="18"/>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HeadingBox7" descr="&lt;tags&gt;&lt;tag n=&quot;Format&quot; v=&quot;1&quot; /&gt;&lt;/tags&gt;" hidden="1"/>
          <p:cNvSpPr>
            <a:spLocks noGrp="1"/>
          </p:cNvSpPr>
          <p:nvPr>
            <p:ph type="body" sz="quarter" idx="17"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27" name="ObjectBox6" descr="&lt;tags&gt;&lt;tag n=&quot;BulletInfo&quot; v=&quot;Standard&quot; /&gt;&lt;tag n=&quot;Format&quot; v=&quot;1&quot; /&gt;&lt;/tags&gt;" hidden="1"/>
          <p:cNvSpPr>
            <a:spLocks noGrp="1"/>
          </p:cNvSpPr>
          <p:nvPr>
            <p:ph sz="quarter" idx="27"/>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HeadingBox6" descr="&lt;tags&gt;&lt;tag n=&quot;Format&quot; v=&quot;1&quot; /&gt;&lt;/tags&gt;" hidden="1"/>
          <p:cNvSpPr>
            <a:spLocks noGrp="1"/>
          </p:cNvSpPr>
          <p:nvPr>
            <p:ph type="body" sz="quarter" idx="31"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29" name="ObjectBox5" descr="&lt;tags&gt;&lt;tag n=&quot;BulletInfo&quot; v=&quot;Standard&quot; /&gt;&lt;tag n=&quot;Format&quot; v=&quot;1&quot; /&gt;&lt;/tags&gt;" hidden="1"/>
          <p:cNvSpPr>
            <a:spLocks noGrp="1"/>
          </p:cNvSpPr>
          <p:nvPr>
            <p:ph sz="quarter" idx="21"/>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HeadingBox5" descr="&lt;tags&gt;&lt;tag n=&quot;Format&quot; v=&quot;1&quot; /&gt;&lt;/tags&gt;" hidden="1"/>
          <p:cNvSpPr>
            <a:spLocks noGrp="1"/>
          </p:cNvSpPr>
          <p:nvPr>
            <p:ph type="body" sz="quarter" idx="19"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31" name="ObjectBox4" descr="&lt;tags&gt;&lt;tag n=&quot;BulletInfo&quot; v=&quot;Standard&quot; /&gt;&lt;tag n=&quot;Format&quot; v=&quot;1&quot; /&gt;&lt;/tags&gt;" hidden="1"/>
          <p:cNvSpPr>
            <a:spLocks noGrp="1"/>
          </p:cNvSpPr>
          <p:nvPr>
            <p:ph sz="quarter" idx="13"/>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HeadingBox4" descr="&lt;tags&gt;&lt;tag n=&quot;Format&quot; v=&quot;1&quot; /&gt;&lt;/tags&gt;" hidden="1"/>
          <p:cNvSpPr>
            <a:spLocks noGrp="1"/>
          </p:cNvSpPr>
          <p:nvPr>
            <p:ph type="body" sz="quarter" idx="14"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33" name="ObjectBox3" descr="&lt;tags&gt;&lt;tag n=&quot;BulletInfo&quot; v=&quot;Standard&quot; /&gt;&lt;tag n=&quot;Format&quot; v=&quot;1&quot; /&gt;&lt;/tags&gt;" hidden="1"/>
          <p:cNvSpPr>
            <a:spLocks noGrp="1"/>
          </p:cNvSpPr>
          <p:nvPr>
            <p:ph sz="quarter" idx="28"/>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HeadingBox3" descr="&lt;tags&gt;&lt;tag n=&quot;Format&quot; v=&quot;1&quot; /&gt;&lt;/tags&gt;" hidden="1"/>
          <p:cNvSpPr>
            <a:spLocks noGrp="1"/>
          </p:cNvSpPr>
          <p:nvPr>
            <p:ph type="body" sz="quarter" idx="30"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35" name="ObjectBox2" descr="&lt;tags&gt;&lt;tag n=&quot;BulletInfo&quot; v=&quot;Standard&quot; /&gt;&lt;tag n=&quot;Format&quot; v=&quot;1&quot; /&gt;&lt;/tags&gt;" hidden="1"/>
          <p:cNvSpPr>
            <a:spLocks noGrp="1"/>
          </p:cNvSpPr>
          <p:nvPr>
            <p:ph sz="quarter" idx="22"/>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HeadingBox2" descr="&lt;tags&gt;&lt;tag n=&quot;Format&quot; v=&quot;1&quot; /&gt;&lt;/tags&gt;" hidden="1"/>
          <p:cNvSpPr>
            <a:spLocks noGrp="1"/>
          </p:cNvSpPr>
          <p:nvPr>
            <p:ph type="body" sz="quarter" idx="20"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37" name="ObjectBox1" descr="&lt;tags&gt;&lt;tag n=&quot;BulletInfo&quot; v=&quot;Standard&quot; /&gt;&lt;tag n=&quot;Format&quot; v=&quot;1&quot; /&gt;&lt;/tags&gt;" hidden="1"/>
          <p:cNvSpPr>
            <a:spLocks noGrp="1"/>
          </p:cNvSpPr>
          <p:nvPr>
            <p:ph sz="quarter" idx="47"/>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8" name="HeadingBox1" descr="&lt;tags&gt;&lt;tag n=&quot;Format&quot; v=&quot;1&quot; /&gt;&lt;/tags&gt;" hidden="1"/>
          <p:cNvSpPr>
            <a:spLocks noGrp="1"/>
          </p:cNvSpPr>
          <p:nvPr>
            <p:ph type="body" sz="quarter" idx="48"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p>
        </p:txBody>
      </p:sp>
      <p:sp>
        <p:nvSpPr>
          <p:cNvPr id="9" name="SlideNumber"/>
          <p:cNvSpPr>
            <a:spLocks noGrp="1" noChangeArrowheads="1"/>
          </p:cNvSpPr>
          <p:nvPr>
            <p:ph type="sldNum" sz="quarter" idx="4"/>
          </p:nvPr>
        </p:nvSpPr>
        <p:spPr bwMode="auto">
          <a:xfrm>
            <a:off x="6937375" y="6324600"/>
            <a:ext cx="1755775"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r">
              <a:lnSpc>
                <a:spcPct val="100000"/>
              </a:lnSpc>
              <a:buClrTx/>
              <a:defRPr sz="1000">
                <a:solidFill>
                  <a:schemeClr val="tx1"/>
                </a:solidFill>
                <a:latin typeface="+mn-lt"/>
                <a:ea typeface="+mn-ea"/>
                <a:cs typeface="+mn-cs"/>
              </a:defRPr>
            </a:lvl1pPr>
          </a:lstStyle>
          <a:p>
            <a:fld id="{3C5482B9-D11D-4067-B360-F1AA9B4F5826}" type="slidenum">
              <a:rPr lang="en-US" noProof="1" smtClean="0"/>
              <a:pPr/>
              <a:t>‹#›</a:t>
            </a:fld>
            <a:endParaRPr lang="en-US" noProof="1"/>
          </a:p>
        </p:txBody>
      </p:sp>
    </p:spTree>
    <p:extLst>
      <p:ext uri="{BB962C8B-B14F-4D97-AF65-F5344CB8AC3E}">
        <p14:creationId xmlns:p14="http://schemas.microsoft.com/office/powerpoint/2010/main" val="761505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SlideNumber"/>
          <p:cNvSpPr>
            <a:spLocks noGrp="1" noChangeArrowheads="1"/>
          </p:cNvSpPr>
          <p:nvPr>
            <p:ph type="sldNum" sz="quarter" idx="10"/>
          </p:nvPr>
        </p:nvSpPr>
        <p:spPr>
          <a:ln/>
        </p:spPr>
        <p:txBody>
          <a:bodyPr/>
          <a:lstStyle>
            <a:lvl1pPr>
              <a:defRPr>
                <a:solidFill>
                  <a:schemeClr val="tx1"/>
                </a:solidFill>
                <a:latin typeface="+mn-lt"/>
              </a:defRPr>
            </a:lvl1pPr>
          </a:lstStyle>
          <a:p>
            <a:pPr>
              <a:defRPr/>
            </a:pPr>
            <a:fld id="{4F28219C-EC38-4EB7-9057-536D5CB97E19}" type="slidenum">
              <a:rPr lang="ja-JP" altLang="en-US" smtClean="0"/>
              <a:pPr>
                <a:defRPr/>
              </a:pPr>
              <a:t>‹#›</a:t>
            </a:fld>
            <a:endParaRPr lang="en-US" altLang="ja-JP"/>
          </a:p>
        </p:txBody>
      </p:sp>
    </p:spTree>
    <p:extLst>
      <p:ext uri="{BB962C8B-B14F-4D97-AF65-F5344CB8AC3E}">
        <p14:creationId xmlns:p14="http://schemas.microsoft.com/office/powerpoint/2010/main" val="4231112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SlideNumber"/>
          <p:cNvSpPr>
            <a:spLocks noGrp="1"/>
          </p:cNvSpPr>
          <p:nvPr>
            <p:ph type="sldNum" sz="quarter" idx="10"/>
          </p:nvPr>
        </p:nvSpPr>
        <p:spPr/>
        <p:txBody>
          <a:bodyPr/>
          <a:lstStyle>
            <a:lvl1pPr>
              <a:defRPr>
                <a:latin typeface="+mn-lt"/>
              </a:defRPr>
            </a:lvl1pPr>
          </a:lstStyle>
          <a:p>
            <a:fld id="{3C5482B9-D11D-4067-B360-F1AA9B4F5826}" type="slidenum">
              <a:rPr lang="en-US" noProof="1" smtClean="0"/>
              <a:pPr/>
              <a:t>‹#›</a:t>
            </a:fld>
            <a:endParaRPr lang="en-US" noProof="1"/>
          </a:p>
        </p:txBody>
      </p:sp>
    </p:spTree>
    <p:extLst>
      <p:ext uri="{BB962C8B-B14F-4D97-AF65-F5344CB8AC3E}">
        <p14:creationId xmlns:p14="http://schemas.microsoft.com/office/powerpoint/2010/main" val="3133361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Два объекта">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a:lstStyle>
            <a:lvl1pPr>
              <a:defRPr sz="1000">
                <a:latin typeface="Calibri" panose="020F0502020204030204" pitchFamily="34" charset="0"/>
              </a:defRPr>
            </a:lvl1pPr>
          </a:lstStyle>
          <a:p>
            <a:fld id="{4BA00960-2B5B-484F-9046-3EF1CD17586A}" type="slidenum">
              <a:rPr lang="ru-RU" smtClean="0"/>
              <a:pPr/>
              <a:t>‹#›</a:t>
            </a:fld>
            <a:endParaRPr lang="ru-RU" dirty="0"/>
          </a:p>
        </p:txBody>
      </p:sp>
      <p:sp>
        <p:nvSpPr>
          <p:cNvPr id="12" name="Заголовок 1"/>
          <p:cNvSpPr>
            <a:spLocks noGrp="1"/>
          </p:cNvSpPr>
          <p:nvPr>
            <p:ph type="title"/>
          </p:nvPr>
        </p:nvSpPr>
        <p:spPr>
          <a:xfrm>
            <a:off x="210419" y="20782"/>
            <a:ext cx="7102186" cy="599208"/>
          </a:xfrm>
        </p:spPr>
        <p:txBody>
          <a:bodyPr>
            <a:normAutofit/>
          </a:bodyPr>
          <a:lstStyle>
            <a:lvl1pPr>
              <a:defRPr sz="2800">
                <a:latin typeface="Calibri" panose="020F0502020204030204" pitchFamily="34" charset="0"/>
              </a:defRPr>
            </a:lvl1pPr>
          </a:lstStyle>
          <a:p>
            <a:r>
              <a:rPr lang="ru-RU" dirty="0"/>
              <a:t>Образец заголовка</a:t>
            </a:r>
          </a:p>
        </p:txBody>
      </p:sp>
      <p:cxnSp>
        <p:nvCxnSpPr>
          <p:cNvPr id="6" name="Прямая соединительная линия 5"/>
          <p:cNvCxnSpPr/>
          <p:nvPr userDrawn="1"/>
        </p:nvCxnSpPr>
        <p:spPr>
          <a:xfrm>
            <a:off x="4" y="623453"/>
            <a:ext cx="7992000" cy="0"/>
          </a:xfrm>
          <a:prstGeom prst="line">
            <a:avLst/>
          </a:prstGeom>
          <a:ln w="28575">
            <a:solidFill>
              <a:srgbClr val="A7A9AC"/>
            </a:solidFill>
          </a:ln>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userDrawn="1"/>
        </p:nvPicPr>
        <p:blipFill>
          <a:blip r:embed="rId2"/>
          <a:stretch>
            <a:fillRect/>
          </a:stretch>
        </p:blipFill>
        <p:spPr>
          <a:xfrm>
            <a:off x="8124825" y="153265"/>
            <a:ext cx="781050" cy="466725"/>
          </a:xfrm>
          <a:prstGeom prst="rect">
            <a:avLst/>
          </a:prstGeom>
        </p:spPr>
      </p:pic>
    </p:spTree>
    <p:extLst>
      <p:ext uri="{BB962C8B-B14F-4D97-AF65-F5344CB8AC3E}">
        <p14:creationId xmlns:p14="http://schemas.microsoft.com/office/powerpoint/2010/main" val="323320825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Два объекта">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a:lstStyle>
            <a:lvl1pPr>
              <a:defRPr sz="1000">
                <a:latin typeface="Calibri" panose="020F0502020204030204" pitchFamily="34" charset="0"/>
              </a:defRPr>
            </a:lvl1pPr>
          </a:lstStyle>
          <a:p>
            <a:fld id="{4BA00960-2B5B-484F-9046-3EF1CD17586A}" type="slidenum">
              <a:rPr lang="ru-RU" smtClean="0"/>
              <a:pPr/>
              <a:t>‹#›</a:t>
            </a:fld>
            <a:endParaRPr lang="ru-RU" dirty="0"/>
          </a:p>
        </p:txBody>
      </p:sp>
      <p:cxnSp>
        <p:nvCxnSpPr>
          <p:cNvPr id="18" name="Прямая соединительная линия 17"/>
          <p:cNvCxnSpPr/>
          <p:nvPr userDrawn="1"/>
        </p:nvCxnSpPr>
        <p:spPr>
          <a:xfrm>
            <a:off x="4" y="623453"/>
            <a:ext cx="7992000" cy="0"/>
          </a:xfrm>
          <a:prstGeom prst="line">
            <a:avLst/>
          </a:prstGeom>
          <a:ln w="28575">
            <a:solidFill>
              <a:srgbClr val="A7A9AC"/>
            </a:solidFill>
          </a:ln>
        </p:spPr>
        <p:style>
          <a:lnRef idx="1">
            <a:schemeClr val="accent1"/>
          </a:lnRef>
          <a:fillRef idx="0">
            <a:schemeClr val="accent1"/>
          </a:fillRef>
          <a:effectRef idx="0">
            <a:schemeClr val="accent1"/>
          </a:effectRef>
          <a:fontRef idx="minor">
            <a:schemeClr val="tx1"/>
          </a:fontRef>
        </p:style>
      </p:cxnSp>
      <p:sp>
        <p:nvSpPr>
          <p:cNvPr id="12" name="Заголовок 1"/>
          <p:cNvSpPr>
            <a:spLocks noGrp="1"/>
          </p:cNvSpPr>
          <p:nvPr>
            <p:ph type="title"/>
          </p:nvPr>
        </p:nvSpPr>
        <p:spPr>
          <a:xfrm>
            <a:off x="210419" y="20782"/>
            <a:ext cx="7102186" cy="599208"/>
          </a:xfrm>
        </p:spPr>
        <p:txBody>
          <a:bodyPr>
            <a:normAutofit/>
          </a:bodyPr>
          <a:lstStyle>
            <a:lvl1pPr>
              <a:defRPr sz="2800">
                <a:latin typeface="Calibri" panose="020F0502020204030204" pitchFamily="34" charset="0"/>
              </a:defRPr>
            </a:lvl1pPr>
          </a:lstStyle>
          <a:p>
            <a:r>
              <a:rPr lang="ru-RU" dirty="0"/>
              <a:t>Образец заголовка</a:t>
            </a:r>
          </a:p>
        </p:txBody>
      </p:sp>
      <p:grpSp>
        <p:nvGrpSpPr>
          <p:cNvPr id="8" name="Группа 7"/>
          <p:cNvGrpSpPr/>
          <p:nvPr userDrawn="1"/>
        </p:nvGrpSpPr>
        <p:grpSpPr>
          <a:xfrm>
            <a:off x="0" y="6525143"/>
            <a:ext cx="8022883" cy="250763"/>
            <a:chOff x="489066" y="1971040"/>
            <a:chExt cx="8231516" cy="245381"/>
          </a:xfrm>
        </p:grpSpPr>
        <p:cxnSp>
          <p:nvCxnSpPr>
            <p:cNvPr id="9" name="Прямая соединительная линия 8"/>
            <p:cNvCxnSpPr/>
            <p:nvPr/>
          </p:nvCxnSpPr>
          <p:spPr>
            <a:xfrm>
              <a:off x="4655896" y="1971040"/>
              <a:ext cx="1260000" cy="0"/>
            </a:xfrm>
            <a:prstGeom prst="line">
              <a:avLst/>
            </a:prstGeom>
            <a:ln w="38100">
              <a:solidFill>
                <a:srgbClr val="B2D2C1"/>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6050004" y="1971040"/>
              <a:ext cx="1260000" cy="0"/>
            </a:xfrm>
            <a:prstGeom prst="line">
              <a:avLst/>
            </a:prstGeom>
            <a:ln w="38100">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7456254" y="1971040"/>
              <a:ext cx="1260000" cy="0"/>
            </a:xfrm>
            <a:prstGeom prst="line">
              <a:avLst/>
            </a:prstGeom>
            <a:ln w="38100">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89066" y="1971040"/>
              <a:ext cx="1260000" cy="0"/>
            </a:xfrm>
            <a:prstGeom prst="line">
              <a:avLst/>
            </a:prstGeom>
            <a:ln w="38100">
              <a:solidFill>
                <a:srgbClr val="414142"/>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3270391" y="1971040"/>
              <a:ext cx="1260000" cy="0"/>
            </a:xfrm>
            <a:prstGeom prst="line">
              <a:avLst/>
            </a:prstGeom>
            <a:ln w="38100">
              <a:solidFill>
                <a:srgbClr val="FFD1BD"/>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1876335" y="1971040"/>
              <a:ext cx="1260000" cy="0"/>
            </a:xfrm>
            <a:prstGeom prst="line">
              <a:avLst/>
            </a:prstGeom>
            <a:ln w="38100">
              <a:solidFill>
                <a:srgbClr val="D1D3D4"/>
              </a:solidFill>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489066" y="1990543"/>
              <a:ext cx="1265252" cy="225878"/>
            </a:xfrm>
            <a:prstGeom prst="rect">
              <a:avLst/>
            </a:prstGeom>
          </p:spPr>
          <p:txBody>
            <a:bodyPr wrap="square">
              <a:spAutoFit/>
            </a:bodyPr>
            <a:lstStyle/>
            <a:p>
              <a:pPr algn="ctr"/>
              <a:r>
                <a:rPr lang="en-US" sz="900" b="1" dirty="0">
                  <a:solidFill>
                    <a:srgbClr val="414142"/>
                  </a:solidFill>
                  <a:latin typeface="Calibri" panose="020F0502020204030204" pitchFamily="34" charset="0"/>
                  <a:cs typeface="Calibri" panose="020F0502020204030204" pitchFamily="34" charset="0"/>
                </a:rPr>
                <a:t>Key highlights</a:t>
              </a:r>
            </a:p>
          </p:txBody>
        </p:sp>
        <p:sp>
          <p:nvSpPr>
            <p:cNvPr id="20" name="Прямоугольник 19"/>
            <p:cNvSpPr/>
            <p:nvPr/>
          </p:nvSpPr>
          <p:spPr>
            <a:xfrm>
              <a:off x="1876335" y="1989271"/>
              <a:ext cx="1327745" cy="225878"/>
            </a:xfrm>
            <a:prstGeom prst="rect">
              <a:avLst/>
            </a:prstGeom>
          </p:spPr>
          <p:txBody>
            <a:bodyPr wrap="square">
              <a:spAutoFit/>
            </a:bodyPr>
            <a:lstStyle/>
            <a:p>
              <a:pPr algn="ctr"/>
              <a:r>
                <a:rPr lang="en-US" sz="900" b="1" dirty="0">
                  <a:solidFill>
                    <a:srgbClr val="D1D3D4"/>
                  </a:solidFill>
                  <a:latin typeface="Calibri" panose="020F0502020204030204" pitchFamily="34" charset="0"/>
                  <a:cs typeface="Calibri" panose="020F0502020204030204" pitchFamily="34" charset="0"/>
                </a:rPr>
                <a:t>En+ Group overview</a:t>
              </a:r>
              <a:endParaRPr lang="ru-RU" sz="900" b="1" dirty="0">
                <a:solidFill>
                  <a:srgbClr val="D1D3D4"/>
                </a:solidFill>
                <a:latin typeface="Calibri" panose="020F0502020204030204" pitchFamily="34" charset="0"/>
                <a:cs typeface="Calibri" panose="020F0502020204030204" pitchFamily="34" charset="0"/>
              </a:endParaRPr>
            </a:p>
          </p:txBody>
        </p:sp>
        <p:sp>
          <p:nvSpPr>
            <p:cNvPr id="21" name="Прямоугольник 20"/>
            <p:cNvSpPr/>
            <p:nvPr/>
          </p:nvSpPr>
          <p:spPr>
            <a:xfrm>
              <a:off x="3341735" y="1989271"/>
              <a:ext cx="1150426" cy="225878"/>
            </a:xfrm>
            <a:prstGeom prst="rect">
              <a:avLst/>
            </a:prstGeom>
          </p:spPr>
          <p:txBody>
            <a:bodyPr wrap="square">
              <a:spAutoFit/>
            </a:bodyPr>
            <a:lstStyle/>
            <a:p>
              <a:pPr algn="ctr"/>
              <a:r>
                <a:rPr lang="en-US" sz="900" b="1" dirty="0">
                  <a:solidFill>
                    <a:srgbClr val="FFD1BD"/>
                  </a:solidFill>
                  <a:latin typeface="Calibri" panose="020F0502020204030204" pitchFamily="34" charset="0"/>
                  <a:cs typeface="Calibri" panose="020F0502020204030204" pitchFamily="34" charset="0"/>
                </a:rPr>
                <a:t>Energy segment </a:t>
              </a:r>
              <a:endParaRPr lang="ru-RU" sz="900" b="1" dirty="0">
                <a:solidFill>
                  <a:srgbClr val="FFD1BD"/>
                </a:solidFill>
                <a:latin typeface="Calibri" panose="020F0502020204030204" pitchFamily="34" charset="0"/>
                <a:cs typeface="Calibri" panose="020F0502020204030204" pitchFamily="34" charset="0"/>
              </a:endParaRPr>
            </a:p>
          </p:txBody>
        </p:sp>
        <p:sp>
          <p:nvSpPr>
            <p:cNvPr id="22" name="Прямоугольник 21"/>
            <p:cNvSpPr/>
            <p:nvPr/>
          </p:nvSpPr>
          <p:spPr>
            <a:xfrm>
              <a:off x="4766243" y="1989270"/>
              <a:ext cx="1064182" cy="225878"/>
            </a:xfrm>
            <a:prstGeom prst="rect">
              <a:avLst/>
            </a:prstGeom>
          </p:spPr>
          <p:txBody>
            <a:bodyPr wrap="square">
              <a:spAutoFit/>
            </a:bodyPr>
            <a:lstStyle/>
            <a:p>
              <a:pPr algn="ctr"/>
              <a:r>
                <a:rPr lang="en-US" sz="900" b="1" dirty="0">
                  <a:solidFill>
                    <a:srgbClr val="B2D2C1"/>
                  </a:solidFill>
                  <a:latin typeface="Calibri" panose="020F0502020204030204" pitchFamily="34" charset="0"/>
                  <a:cs typeface="Calibri" panose="020F0502020204030204" pitchFamily="34" charset="0"/>
                </a:rPr>
                <a:t>Metals segment </a:t>
              </a:r>
              <a:endParaRPr lang="ru-RU" sz="900" b="1" dirty="0">
                <a:solidFill>
                  <a:srgbClr val="B2D2C1"/>
                </a:solidFill>
              </a:endParaRPr>
            </a:p>
          </p:txBody>
        </p:sp>
        <p:sp>
          <p:nvSpPr>
            <p:cNvPr id="23" name="Прямоугольник 22"/>
            <p:cNvSpPr/>
            <p:nvPr/>
          </p:nvSpPr>
          <p:spPr>
            <a:xfrm>
              <a:off x="6009991" y="1979871"/>
              <a:ext cx="1454082" cy="225878"/>
            </a:xfrm>
            <a:prstGeom prst="rect">
              <a:avLst/>
            </a:prstGeom>
          </p:spPr>
          <p:txBody>
            <a:bodyPr wrap="square">
              <a:spAutoFit/>
            </a:bodyPr>
            <a:lstStyle/>
            <a:p>
              <a:pPr algn="ctr"/>
              <a:r>
                <a:rPr lang="en-US" sz="900" b="1" dirty="0">
                  <a:solidFill>
                    <a:srgbClr val="D1D3D4"/>
                  </a:solidFill>
                  <a:latin typeface="Calibri" panose="020F0502020204030204" pitchFamily="34" charset="0"/>
                  <a:cs typeface="Calibri" panose="020F0502020204030204" pitchFamily="34" charset="0"/>
                </a:rPr>
                <a:t>Management outlook</a:t>
              </a:r>
              <a:endParaRPr lang="ru-RU" sz="900" b="1" dirty="0">
                <a:solidFill>
                  <a:srgbClr val="D1D3D4"/>
                </a:solidFill>
                <a:latin typeface="Calibri" panose="020F0502020204030204" pitchFamily="34" charset="0"/>
                <a:cs typeface="Calibri" panose="020F0502020204030204" pitchFamily="34" charset="0"/>
              </a:endParaRPr>
            </a:p>
          </p:txBody>
        </p:sp>
        <p:sp>
          <p:nvSpPr>
            <p:cNvPr id="24" name="Прямоугольник 23"/>
            <p:cNvSpPr/>
            <p:nvPr/>
          </p:nvSpPr>
          <p:spPr>
            <a:xfrm>
              <a:off x="7496268" y="1989269"/>
              <a:ext cx="1224314" cy="225878"/>
            </a:xfrm>
            <a:prstGeom prst="rect">
              <a:avLst/>
            </a:prstGeom>
          </p:spPr>
          <p:txBody>
            <a:bodyPr wrap="square">
              <a:spAutoFit/>
            </a:bodyPr>
            <a:lstStyle/>
            <a:p>
              <a:pPr algn="ctr"/>
              <a:r>
                <a:rPr lang="en-US" sz="900" b="1" dirty="0">
                  <a:solidFill>
                    <a:srgbClr val="D1D3D4"/>
                  </a:solidFill>
                  <a:latin typeface="Calibri" panose="020F0502020204030204" pitchFamily="34" charset="0"/>
                  <a:cs typeface="Calibri" panose="020F0502020204030204" pitchFamily="34" charset="0"/>
                </a:rPr>
                <a:t>Contacts / Appendix</a:t>
              </a:r>
              <a:endParaRPr lang="ru-RU" sz="900" b="1" dirty="0">
                <a:solidFill>
                  <a:srgbClr val="D1D3D4"/>
                </a:solidFill>
                <a:latin typeface="Calibri" panose="020F0502020204030204" pitchFamily="34" charset="0"/>
                <a:cs typeface="Calibri" panose="020F0502020204030204" pitchFamily="34" charset="0"/>
              </a:endParaRPr>
            </a:p>
          </p:txBody>
        </p:sp>
      </p:grpSp>
      <p:pic>
        <p:nvPicPr>
          <p:cNvPr id="2" name="Рисунок 1"/>
          <p:cNvPicPr>
            <a:picLocks noChangeAspect="1"/>
          </p:cNvPicPr>
          <p:nvPr userDrawn="1"/>
        </p:nvPicPr>
        <p:blipFill>
          <a:blip r:embed="rId2"/>
          <a:stretch>
            <a:fillRect/>
          </a:stretch>
        </p:blipFill>
        <p:spPr>
          <a:xfrm>
            <a:off x="8124825" y="153265"/>
            <a:ext cx="781050" cy="466725"/>
          </a:xfrm>
          <a:prstGeom prst="rect">
            <a:avLst/>
          </a:prstGeom>
        </p:spPr>
      </p:pic>
    </p:spTree>
    <p:extLst>
      <p:ext uri="{BB962C8B-B14F-4D97-AF65-F5344CB8AC3E}">
        <p14:creationId xmlns:p14="http://schemas.microsoft.com/office/powerpoint/2010/main" val="174985629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Два объекта">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a:lstStyle>
            <a:lvl1pPr>
              <a:defRPr sz="1000">
                <a:latin typeface="Calibri" panose="020F0502020204030204" pitchFamily="34" charset="0"/>
              </a:defRPr>
            </a:lvl1pPr>
          </a:lstStyle>
          <a:p>
            <a:fld id="{4BA00960-2B5B-484F-9046-3EF1CD17586A}" type="slidenum">
              <a:rPr lang="ru-RU" smtClean="0"/>
              <a:pPr/>
              <a:t>‹#›</a:t>
            </a:fld>
            <a:endParaRPr lang="ru-RU" dirty="0"/>
          </a:p>
        </p:txBody>
      </p:sp>
      <p:cxnSp>
        <p:nvCxnSpPr>
          <p:cNvPr id="18" name="Прямая соединительная линия 17"/>
          <p:cNvCxnSpPr/>
          <p:nvPr userDrawn="1"/>
        </p:nvCxnSpPr>
        <p:spPr>
          <a:xfrm>
            <a:off x="4" y="623453"/>
            <a:ext cx="7992000" cy="0"/>
          </a:xfrm>
          <a:prstGeom prst="line">
            <a:avLst/>
          </a:prstGeom>
          <a:ln w="28575">
            <a:solidFill>
              <a:srgbClr val="A7A9AC"/>
            </a:solidFill>
          </a:ln>
        </p:spPr>
        <p:style>
          <a:lnRef idx="1">
            <a:schemeClr val="accent1"/>
          </a:lnRef>
          <a:fillRef idx="0">
            <a:schemeClr val="accent1"/>
          </a:fillRef>
          <a:effectRef idx="0">
            <a:schemeClr val="accent1"/>
          </a:effectRef>
          <a:fontRef idx="minor">
            <a:schemeClr val="tx1"/>
          </a:fontRef>
        </p:style>
      </p:cxnSp>
      <p:sp>
        <p:nvSpPr>
          <p:cNvPr id="12" name="Заголовок 1"/>
          <p:cNvSpPr>
            <a:spLocks noGrp="1"/>
          </p:cNvSpPr>
          <p:nvPr>
            <p:ph type="title"/>
          </p:nvPr>
        </p:nvSpPr>
        <p:spPr>
          <a:xfrm>
            <a:off x="210419" y="20782"/>
            <a:ext cx="7102186" cy="599208"/>
          </a:xfrm>
        </p:spPr>
        <p:txBody>
          <a:bodyPr>
            <a:normAutofit/>
          </a:bodyPr>
          <a:lstStyle>
            <a:lvl1pPr>
              <a:defRPr sz="2800">
                <a:latin typeface="Calibri" panose="020F0502020204030204" pitchFamily="34" charset="0"/>
              </a:defRPr>
            </a:lvl1pPr>
          </a:lstStyle>
          <a:p>
            <a:r>
              <a:rPr lang="ru-RU" dirty="0"/>
              <a:t>Образец заголовка</a:t>
            </a:r>
          </a:p>
        </p:txBody>
      </p:sp>
      <p:grpSp>
        <p:nvGrpSpPr>
          <p:cNvPr id="8" name="Группа 7"/>
          <p:cNvGrpSpPr/>
          <p:nvPr userDrawn="1"/>
        </p:nvGrpSpPr>
        <p:grpSpPr>
          <a:xfrm>
            <a:off x="0" y="6525143"/>
            <a:ext cx="8022883" cy="250763"/>
            <a:chOff x="489066" y="1971040"/>
            <a:chExt cx="8231516" cy="245381"/>
          </a:xfrm>
        </p:grpSpPr>
        <p:cxnSp>
          <p:nvCxnSpPr>
            <p:cNvPr id="9" name="Прямая соединительная линия 8"/>
            <p:cNvCxnSpPr/>
            <p:nvPr/>
          </p:nvCxnSpPr>
          <p:spPr>
            <a:xfrm>
              <a:off x="4655896" y="1971040"/>
              <a:ext cx="1260000" cy="0"/>
            </a:xfrm>
            <a:prstGeom prst="line">
              <a:avLst/>
            </a:prstGeom>
            <a:ln w="38100">
              <a:solidFill>
                <a:srgbClr val="B2D2C1"/>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6050004" y="1971040"/>
              <a:ext cx="1260000" cy="0"/>
            </a:xfrm>
            <a:prstGeom prst="line">
              <a:avLst/>
            </a:prstGeom>
            <a:ln w="38100">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7456254" y="1971040"/>
              <a:ext cx="1260000" cy="0"/>
            </a:xfrm>
            <a:prstGeom prst="line">
              <a:avLst/>
            </a:prstGeom>
            <a:ln w="38100">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89066" y="1971040"/>
              <a:ext cx="1260000" cy="0"/>
            </a:xfrm>
            <a:prstGeom prst="line">
              <a:avLst/>
            </a:prstGeom>
            <a:ln w="38100">
              <a:solidFill>
                <a:srgbClr val="414142"/>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3270391" y="1971040"/>
              <a:ext cx="1260000" cy="0"/>
            </a:xfrm>
            <a:prstGeom prst="line">
              <a:avLst/>
            </a:prstGeom>
            <a:ln w="38100">
              <a:solidFill>
                <a:srgbClr val="FFD1BD"/>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1876335" y="1971040"/>
              <a:ext cx="1260000" cy="0"/>
            </a:xfrm>
            <a:prstGeom prst="line">
              <a:avLst/>
            </a:prstGeom>
            <a:ln w="38100">
              <a:solidFill>
                <a:srgbClr val="D1D3D4"/>
              </a:solidFill>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489066" y="1990543"/>
              <a:ext cx="1265252" cy="225878"/>
            </a:xfrm>
            <a:prstGeom prst="rect">
              <a:avLst/>
            </a:prstGeom>
          </p:spPr>
          <p:txBody>
            <a:bodyPr wrap="square">
              <a:spAutoFit/>
            </a:bodyPr>
            <a:lstStyle/>
            <a:p>
              <a:pPr algn="ctr"/>
              <a:r>
                <a:rPr lang="en-US" sz="900" b="1" dirty="0">
                  <a:solidFill>
                    <a:srgbClr val="414142"/>
                  </a:solidFill>
                  <a:latin typeface="Calibri" panose="020F0502020204030204" pitchFamily="34" charset="0"/>
                  <a:cs typeface="Calibri" panose="020F0502020204030204" pitchFamily="34" charset="0"/>
                </a:rPr>
                <a:t>Key highlights</a:t>
              </a:r>
            </a:p>
          </p:txBody>
        </p:sp>
        <p:sp>
          <p:nvSpPr>
            <p:cNvPr id="20" name="Прямоугольник 19"/>
            <p:cNvSpPr/>
            <p:nvPr/>
          </p:nvSpPr>
          <p:spPr>
            <a:xfrm>
              <a:off x="1876335" y="1989271"/>
              <a:ext cx="1327745" cy="225878"/>
            </a:xfrm>
            <a:prstGeom prst="rect">
              <a:avLst/>
            </a:prstGeom>
          </p:spPr>
          <p:txBody>
            <a:bodyPr wrap="square">
              <a:spAutoFit/>
            </a:bodyPr>
            <a:lstStyle/>
            <a:p>
              <a:pPr algn="ctr"/>
              <a:r>
                <a:rPr lang="en-US" sz="900" b="1" dirty="0">
                  <a:solidFill>
                    <a:srgbClr val="D1D3D4"/>
                  </a:solidFill>
                  <a:latin typeface="Calibri" panose="020F0502020204030204" pitchFamily="34" charset="0"/>
                  <a:cs typeface="Calibri" panose="020F0502020204030204" pitchFamily="34" charset="0"/>
                </a:rPr>
                <a:t>En+ Group overview</a:t>
              </a:r>
              <a:endParaRPr lang="ru-RU" sz="900" b="1" dirty="0">
                <a:solidFill>
                  <a:srgbClr val="D1D3D4"/>
                </a:solidFill>
                <a:latin typeface="Calibri" panose="020F0502020204030204" pitchFamily="34" charset="0"/>
                <a:cs typeface="Calibri" panose="020F0502020204030204" pitchFamily="34" charset="0"/>
              </a:endParaRPr>
            </a:p>
          </p:txBody>
        </p:sp>
        <p:sp>
          <p:nvSpPr>
            <p:cNvPr id="21" name="Прямоугольник 20"/>
            <p:cNvSpPr/>
            <p:nvPr/>
          </p:nvSpPr>
          <p:spPr>
            <a:xfrm>
              <a:off x="3341735" y="1989271"/>
              <a:ext cx="1150426" cy="225878"/>
            </a:xfrm>
            <a:prstGeom prst="rect">
              <a:avLst/>
            </a:prstGeom>
          </p:spPr>
          <p:txBody>
            <a:bodyPr wrap="square">
              <a:spAutoFit/>
            </a:bodyPr>
            <a:lstStyle/>
            <a:p>
              <a:pPr algn="ctr"/>
              <a:r>
                <a:rPr lang="en-US" sz="900" b="1" dirty="0">
                  <a:solidFill>
                    <a:srgbClr val="FFD1BD"/>
                  </a:solidFill>
                  <a:latin typeface="Calibri" panose="020F0502020204030204" pitchFamily="34" charset="0"/>
                  <a:cs typeface="Calibri" panose="020F0502020204030204" pitchFamily="34" charset="0"/>
                </a:rPr>
                <a:t>Energy segment </a:t>
              </a:r>
              <a:endParaRPr lang="ru-RU" sz="900" b="1" dirty="0">
                <a:solidFill>
                  <a:srgbClr val="FFD1BD"/>
                </a:solidFill>
                <a:latin typeface="Calibri" panose="020F0502020204030204" pitchFamily="34" charset="0"/>
                <a:cs typeface="Calibri" panose="020F0502020204030204" pitchFamily="34" charset="0"/>
              </a:endParaRPr>
            </a:p>
          </p:txBody>
        </p:sp>
        <p:sp>
          <p:nvSpPr>
            <p:cNvPr id="22" name="Прямоугольник 21"/>
            <p:cNvSpPr/>
            <p:nvPr/>
          </p:nvSpPr>
          <p:spPr>
            <a:xfrm>
              <a:off x="4766243" y="1989270"/>
              <a:ext cx="1064182" cy="225878"/>
            </a:xfrm>
            <a:prstGeom prst="rect">
              <a:avLst/>
            </a:prstGeom>
          </p:spPr>
          <p:txBody>
            <a:bodyPr wrap="square">
              <a:spAutoFit/>
            </a:bodyPr>
            <a:lstStyle/>
            <a:p>
              <a:pPr algn="ctr"/>
              <a:r>
                <a:rPr lang="en-US" sz="900" b="1" dirty="0">
                  <a:solidFill>
                    <a:srgbClr val="B2D2C1"/>
                  </a:solidFill>
                  <a:latin typeface="Calibri" panose="020F0502020204030204" pitchFamily="34" charset="0"/>
                  <a:cs typeface="Calibri" panose="020F0502020204030204" pitchFamily="34" charset="0"/>
                </a:rPr>
                <a:t>Metals segment </a:t>
              </a:r>
              <a:endParaRPr lang="ru-RU" sz="900" b="1" dirty="0">
                <a:solidFill>
                  <a:srgbClr val="B2D2C1"/>
                </a:solidFill>
              </a:endParaRPr>
            </a:p>
          </p:txBody>
        </p:sp>
        <p:sp>
          <p:nvSpPr>
            <p:cNvPr id="23" name="Прямоугольник 22"/>
            <p:cNvSpPr/>
            <p:nvPr/>
          </p:nvSpPr>
          <p:spPr>
            <a:xfrm>
              <a:off x="6009991" y="1979871"/>
              <a:ext cx="1454082" cy="225878"/>
            </a:xfrm>
            <a:prstGeom prst="rect">
              <a:avLst/>
            </a:prstGeom>
          </p:spPr>
          <p:txBody>
            <a:bodyPr wrap="square">
              <a:spAutoFit/>
            </a:bodyPr>
            <a:lstStyle/>
            <a:p>
              <a:pPr algn="ctr"/>
              <a:r>
                <a:rPr lang="en-US" sz="900" b="1" dirty="0">
                  <a:solidFill>
                    <a:srgbClr val="D1D3D4"/>
                  </a:solidFill>
                  <a:latin typeface="Calibri" panose="020F0502020204030204" pitchFamily="34" charset="0"/>
                  <a:cs typeface="Calibri" panose="020F0502020204030204" pitchFamily="34" charset="0"/>
                </a:rPr>
                <a:t>Management outlook</a:t>
              </a:r>
              <a:endParaRPr lang="ru-RU" sz="900" b="1" dirty="0">
                <a:solidFill>
                  <a:srgbClr val="D1D3D4"/>
                </a:solidFill>
                <a:latin typeface="Calibri" panose="020F0502020204030204" pitchFamily="34" charset="0"/>
                <a:cs typeface="Calibri" panose="020F0502020204030204" pitchFamily="34" charset="0"/>
              </a:endParaRPr>
            </a:p>
          </p:txBody>
        </p:sp>
        <p:sp>
          <p:nvSpPr>
            <p:cNvPr id="24" name="Прямоугольник 23"/>
            <p:cNvSpPr/>
            <p:nvPr/>
          </p:nvSpPr>
          <p:spPr>
            <a:xfrm>
              <a:off x="7496268" y="1989269"/>
              <a:ext cx="1224314" cy="225878"/>
            </a:xfrm>
            <a:prstGeom prst="rect">
              <a:avLst/>
            </a:prstGeom>
          </p:spPr>
          <p:txBody>
            <a:bodyPr wrap="square">
              <a:spAutoFit/>
            </a:bodyPr>
            <a:lstStyle/>
            <a:p>
              <a:pPr algn="ctr"/>
              <a:r>
                <a:rPr lang="en-US" sz="900" b="1" dirty="0">
                  <a:solidFill>
                    <a:srgbClr val="D1D3D4"/>
                  </a:solidFill>
                  <a:latin typeface="Calibri" panose="020F0502020204030204" pitchFamily="34" charset="0"/>
                  <a:cs typeface="Calibri" panose="020F0502020204030204" pitchFamily="34" charset="0"/>
                </a:rPr>
                <a:t>Contacts / Appendix</a:t>
              </a:r>
              <a:endParaRPr lang="ru-RU" sz="900" b="1" dirty="0">
                <a:solidFill>
                  <a:srgbClr val="D1D3D4"/>
                </a:solidFill>
                <a:latin typeface="Calibri" panose="020F0502020204030204" pitchFamily="34" charset="0"/>
                <a:cs typeface="Calibri" panose="020F0502020204030204" pitchFamily="34" charset="0"/>
              </a:endParaRPr>
            </a:p>
          </p:txBody>
        </p:sp>
      </p:grpSp>
      <p:pic>
        <p:nvPicPr>
          <p:cNvPr id="2" name="Рисунок 1"/>
          <p:cNvPicPr>
            <a:picLocks noChangeAspect="1"/>
          </p:cNvPicPr>
          <p:nvPr userDrawn="1"/>
        </p:nvPicPr>
        <p:blipFill>
          <a:blip r:embed="rId2"/>
          <a:stretch>
            <a:fillRect/>
          </a:stretch>
        </p:blipFill>
        <p:spPr>
          <a:xfrm>
            <a:off x="8124825" y="153265"/>
            <a:ext cx="781050" cy="466725"/>
          </a:xfrm>
          <a:prstGeom prst="rect">
            <a:avLst/>
          </a:prstGeom>
        </p:spPr>
      </p:pic>
    </p:spTree>
    <p:extLst>
      <p:ext uri="{BB962C8B-B14F-4D97-AF65-F5344CB8AC3E}">
        <p14:creationId xmlns:p14="http://schemas.microsoft.com/office/powerpoint/2010/main" val="110849296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Два объекта">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a:lstStyle>
            <a:lvl1pPr>
              <a:defRPr sz="1000">
                <a:latin typeface="Calibri" panose="020F0502020204030204" pitchFamily="34" charset="0"/>
              </a:defRPr>
            </a:lvl1pPr>
          </a:lstStyle>
          <a:p>
            <a:fld id="{4BA00960-2B5B-484F-9046-3EF1CD17586A}" type="slidenum">
              <a:rPr lang="ru-RU" smtClean="0"/>
              <a:pPr/>
              <a:t>‹#›</a:t>
            </a:fld>
            <a:endParaRPr lang="ru-RU" dirty="0"/>
          </a:p>
        </p:txBody>
      </p:sp>
      <p:sp>
        <p:nvSpPr>
          <p:cNvPr id="12" name="Заголовок 1"/>
          <p:cNvSpPr>
            <a:spLocks noGrp="1"/>
          </p:cNvSpPr>
          <p:nvPr>
            <p:ph type="title"/>
          </p:nvPr>
        </p:nvSpPr>
        <p:spPr>
          <a:xfrm>
            <a:off x="210419" y="20782"/>
            <a:ext cx="7102186" cy="599208"/>
          </a:xfrm>
        </p:spPr>
        <p:txBody>
          <a:bodyPr>
            <a:normAutofit/>
          </a:bodyPr>
          <a:lstStyle>
            <a:lvl1pPr>
              <a:defRPr sz="2800">
                <a:latin typeface="Calibri" panose="020F0502020204030204" pitchFamily="34" charset="0"/>
              </a:defRPr>
            </a:lvl1pPr>
          </a:lstStyle>
          <a:p>
            <a:r>
              <a:rPr lang="ru-RU" dirty="0"/>
              <a:t>Образец заголовка</a:t>
            </a:r>
          </a:p>
        </p:txBody>
      </p:sp>
      <p:grpSp>
        <p:nvGrpSpPr>
          <p:cNvPr id="25" name="Группа 24"/>
          <p:cNvGrpSpPr/>
          <p:nvPr userDrawn="1"/>
        </p:nvGrpSpPr>
        <p:grpSpPr>
          <a:xfrm>
            <a:off x="0" y="6525143"/>
            <a:ext cx="8022883" cy="250763"/>
            <a:chOff x="489066" y="1971040"/>
            <a:chExt cx="8231516" cy="245381"/>
          </a:xfrm>
        </p:grpSpPr>
        <p:cxnSp>
          <p:nvCxnSpPr>
            <p:cNvPr id="26" name="Прямая соединительная линия 25"/>
            <p:cNvCxnSpPr/>
            <p:nvPr/>
          </p:nvCxnSpPr>
          <p:spPr>
            <a:xfrm>
              <a:off x="4655896" y="1971040"/>
              <a:ext cx="1260000" cy="0"/>
            </a:xfrm>
            <a:prstGeom prst="line">
              <a:avLst/>
            </a:prstGeom>
            <a:ln w="38100">
              <a:solidFill>
                <a:srgbClr val="B2D2C1"/>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6050004" y="1971040"/>
              <a:ext cx="1260000" cy="0"/>
            </a:xfrm>
            <a:prstGeom prst="line">
              <a:avLst/>
            </a:prstGeom>
            <a:ln w="38100">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7456254" y="1971040"/>
              <a:ext cx="1260000" cy="0"/>
            </a:xfrm>
            <a:prstGeom prst="line">
              <a:avLst/>
            </a:prstGeom>
            <a:ln w="38100">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489066" y="1971040"/>
              <a:ext cx="1260000" cy="0"/>
            </a:xfrm>
            <a:prstGeom prst="line">
              <a:avLst/>
            </a:prstGeom>
            <a:ln w="38100">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3270391" y="1971040"/>
              <a:ext cx="1260000" cy="0"/>
            </a:xfrm>
            <a:prstGeom prst="line">
              <a:avLst/>
            </a:prstGeom>
            <a:ln w="38100">
              <a:solidFill>
                <a:srgbClr val="FFC8AF"/>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1876335" y="1971040"/>
              <a:ext cx="1260000" cy="0"/>
            </a:xfrm>
            <a:prstGeom prst="line">
              <a:avLst/>
            </a:prstGeom>
            <a:ln w="38100">
              <a:solidFill>
                <a:srgbClr val="414142"/>
              </a:solidFill>
            </a:ln>
          </p:spPr>
          <p:style>
            <a:lnRef idx="1">
              <a:schemeClr val="accent1"/>
            </a:lnRef>
            <a:fillRef idx="0">
              <a:schemeClr val="accent1"/>
            </a:fillRef>
            <a:effectRef idx="0">
              <a:schemeClr val="accent1"/>
            </a:effectRef>
            <a:fontRef idx="minor">
              <a:schemeClr val="tx1"/>
            </a:fontRef>
          </p:style>
        </p:cxnSp>
        <p:sp>
          <p:nvSpPr>
            <p:cNvPr id="32" name="Прямоугольник 31"/>
            <p:cNvSpPr/>
            <p:nvPr/>
          </p:nvSpPr>
          <p:spPr>
            <a:xfrm>
              <a:off x="489066" y="1990543"/>
              <a:ext cx="1265252" cy="225878"/>
            </a:xfrm>
            <a:prstGeom prst="rect">
              <a:avLst/>
            </a:prstGeom>
          </p:spPr>
          <p:txBody>
            <a:bodyPr wrap="square">
              <a:spAutoFit/>
            </a:bodyPr>
            <a:lstStyle/>
            <a:p>
              <a:pPr algn="ctr"/>
              <a:r>
                <a:rPr lang="en-US" sz="900" b="1" dirty="0">
                  <a:solidFill>
                    <a:srgbClr val="D1D3D4"/>
                  </a:solidFill>
                  <a:latin typeface="Calibri" panose="020F0502020204030204" pitchFamily="34" charset="0"/>
                  <a:cs typeface="Calibri" panose="020F0502020204030204" pitchFamily="34" charset="0"/>
                </a:rPr>
                <a:t>Key highlights</a:t>
              </a:r>
            </a:p>
          </p:txBody>
        </p:sp>
        <p:sp>
          <p:nvSpPr>
            <p:cNvPr id="33" name="Прямоугольник 32"/>
            <p:cNvSpPr/>
            <p:nvPr/>
          </p:nvSpPr>
          <p:spPr>
            <a:xfrm>
              <a:off x="1876335" y="1989271"/>
              <a:ext cx="1327745" cy="225878"/>
            </a:xfrm>
            <a:prstGeom prst="rect">
              <a:avLst/>
            </a:prstGeom>
          </p:spPr>
          <p:txBody>
            <a:bodyPr wrap="square">
              <a:spAutoFit/>
            </a:bodyPr>
            <a:lstStyle/>
            <a:p>
              <a:pPr algn="ctr"/>
              <a:r>
                <a:rPr lang="en-US" sz="900" b="1" dirty="0">
                  <a:solidFill>
                    <a:srgbClr val="414142"/>
                  </a:solidFill>
                  <a:latin typeface="Calibri" panose="020F0502020204030204" pitchFamily="34" charset="0"/>
                  <a:cs typeface="Calibri" panose="020F0502020204030204" pitchFamily="34" charset="0"/>
                </a:rPr>
                <a:t>En+ Group overview</a:t>
              </a:r>
              <a:endParaRPr lang="ru-RU" sz="900" b="1" dirty="0">
                <a:solidFill>
                  <a:srgbClr val="414142"/>
                </a:solidFill>
                <a:latin typeface="Calibri" panose="020F0502020204030204" pitchFamily="34" charset="0"/>
                <a:cs typeface="Calibri" panose="020F0502020204030204" pitchFamily="34" charset="0"/>
              </a:endParaRPr>
            </a:p>
          </p:txBody>
        </p:sp>
        <p:sp>
          <p:nvSpPr>
            <p:cNvPr id="34" name="Прямоугольник 33"/>
            <p:cNvSpPr/>
            <p:nvPr/>
          </p:nvSpPr>
          <p:spPr>
            <a:xfrm>
              <a:off x="3341735" y="1989271"/>
              <a:ext cx="1150426" cy="225878"/>
            </a:xfrm>
            <a:prstGeom prst="rect">
              <a:avLst/>
            </a:prstGeom>
          </p:spPr>
          <p:txBody>
            <a:bodyPr wrap="square">
              <a:spAutoFit/>
            </a:bodyPr>
            <a:lstStyle/>
            <a:p>
              <a:pPr algn="ctr"/>
              <a:r>
                <a:rPr lang="en-US" sz="900" b="1" dirty="0">
                  <a:solidFill>
                    <a:srgbClr val="FFC8AF"/>
                  </a:solidFill>
                  <a:latin typeface="Calibri" panose="020F0502020204030204" pitchFamily="34" charset="0"/>
                  <a:cs typeface="Calibri" panose="020F0502020204030204" pitchFamily="34" charset="0"/>
                </a:rPr>
                <a:t>Energy segment </a:t>
              </a:r>
              <a:endParaRPr lang="ru-RU" sz="900" b="1" dirty="0">
                <a:solidFill>
                  <a:srgbClr val="FFC8AF"/>
                </a:solidFill>
                <a:latin typeface="Calibri" panose="020F0502020204030204" pitchFamily="34" charset="0"/>
                <a:cs typeface="Calibri" panose="020F0502020204030204" pitchFamily="34" charset="0"/>
              </a:endParaRPr>
            </a:p>
          </p:txBody>
        </p:sp>
        <p:sp>
          <p:nvSpPr>
            <p:cNvPr id="35" name="Прямоугольник 34"/>
            <p:cNvSpPr/>
            <p:nvPr/>
          </p:nvSpPr>
          <p:spPr>
            <a:xfrm>
              <a:off x="4766243" y="1989270"/>
              <a:ext cx="1064182" cy="225878"/>
            </a:xfrm>
            <a:prstGeom prst="rect">
              <a:avLst/>
            </a:prstGeom>
          </p:spPr>
          <p:txBody>
            <a:bodyPr wrap="square">
              <a:spAutoFit/>
            </a:bodyPr>
            <a:lstStyle/>
            <a:p>
              <a:pPr algn="ctr"/>
              <a:r>
                <a:rPr lang="en-US" sz="900" b="1" dirty="0">
                  <a:solidFill>
                    <a:srgbClr val="B2D2C1"/>
                  </a:solidFill>
                  <a:latin typeface="Calibri" panose="020F0502020204030204" pitchFamily="34" charset="0"/>
                  <a:cs typeface="Calibri" panose="020F0502020204030204" pitchFamily="34" charset="0"/>
                </a:rPr>
                <a:t>Metals segment </a:t>
              </a:r>
              <a:endParaRPr lang="ru-RU" sz="900" b="1" dirty="0">
                <a:solidFill>
                  <a:srgbClr val="B2D2C1"/>
                </a:solidFill>
              </a:endParaRPr>
            </a:p>
          </p:txBody>
        </p:sp>
        <p:sp>
          <p:nvSpPr>
            <p:cNvPr id="36" name="Прямоугольник 35"/>
            <p:cNvSpPr/>
            <p:nvPr/>
          </p:nvSpPr>
          <p:spPr>
            <a:xfrm>
              <a:off x="6009991" y="1979871"/>
              <a:ext cx="1454082" cy="225878"/>
            </a:xfrm>
            <a:prstGeom prst="rect">
              <a:avLst/>
            </a:prstGeom>
          </p:spPr>
          <p:txBody>
            <a:bodyPr wrap="square">
              <a:spAutoFit/>
            </a:bodyPr>
            <a:lstStyle/>
            <a:p>
              <a:pPr algn="ctr"/>
              <a:r>
                <a:rPr lang="en-US" sz="900" b="1" dirty="0">
                  <a:solidFill>
                    <a:srgbClr val="D1D3D4"/>
                  </a:solidFill>
                  <a:latin typeface="Calibri" panose="020F0502020204030204" pitchFamily="34" charset="0"/>
                  <a:cs typeface="Calibri" panose="020F0502020204030204" pitchFamily="34" charset="0"/>
                </a:rPr>
                <a:t>Management outlook</a:t>
              </a:r>
              <a:endParaRPr lang="ru-RU" sz="900" b="1" dirty="0">
                <a:solidFill>
                  <a:srgbClr val="D1D3D4"/>
                </a:solidFill>
                <a:latin typeface="Calibri" panose="020F0502020204030204" pitchFamily="34" charset="0"/>
                <a:cs typeface="Calibri" panose="020F0502020204030204" pitchFamily="34" charset="0"/>
              </a:endParaRPr>
            </a:p>
          </p:txBody>
        </p:sp>
        <p:sp>
          <p:nvSpPr>
            <p:cNvPr id="37" name="Прямоугольник 36"/>
            <p:cNvSpPr/>
            <p:nvPr/>
          </p:nvSpPr>
          <p:spPr>
            <a:xfrm>
              <a:off x="7496268" y="1989269"/>
              <a:ext cx="1224314" cy="225878"/>
            </a:xfrm>
            <a:prstGeom prst="rect">
              <a:avLst/>
            </a:prstGeom>
          </p:spPr>
          <p:txBody>
            <a:bodyPr wrap="square">
              <a:spAutoFit/>
            </a:bodyPr>
            <a:lstStyle/>
            <a:p>
              <a:pPr algn="ctr"/>
              <a:r>
                <a:rPr lang="en-US" sz="900" b="1" dirty="0">
                  <a:solidFill>
                    <a:srgbClr val="D1D3D4"/>
                  </a:solidFill>
                  <a:latin typeface="Calibri" panose="020F0502020204030204" pitchFamily="34" charset="0"/>
                  <a:cs typeface="Calibri" panose="020F0502020204030204" pitchFamily="34" charset="0"/>
                </a:rPr>
                <a:t>Contacts / Appendix</a:t>
              </a:r>
              <a:endParaRPr lang="ru-RU" sz="900" b="1" dirty="0">
                <a:solidFill>
                  <a:srgbClr val="D1D3D4"/>
                </a:solidFill>
                <a:latin typeface="Calibri" panose="020F0502020204030204" pitchFamily="34" charset="0"/>
                <a:cs typeface="Calibri" panose="020F0502020204030204" pitchFamily="34" charset="0"/>
              </a:endParaRPr>
            </a:p>
          </p:txBody>
        </p:sp>
      </p:grpSp>
      <p:cxnSp>
        <p:nvCxnSpPr>
          <p:cNvPr id="21" name="Прямая соединительная линия 20"/>
          <p:cNvCxnSpPr/>
          <p:nvPr userDrawn="1"/>
        </p:nvCxnSpPr>
        <p:spPr>
          <a:xfrm>
            <a:off x="4" y="623453"/>
            <a:ext cx="7992000" cy="0"/>
          </a:xfrm>
          <a:prstGeom prst="line">
            <a:avLst/>
          </a:prstGeom>
          <a:ln w="28575">
            <a:solidFill>
              <a:srgbClr val="A7A9AC"/>
            </a:solidFill>
          </a:ln>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userDrawn="1"/>
        </p:nvPicPr>
        <p:blipFill>
          <a:blip r:embed="rId2"/>
          <a:stretch>
            <a:fillRect/>
          </a:stretch>
        </p:blipFill>
        <p:spPr>
          <a:xfrm>
            <a:off x="8124825" y="153265"/>
            <a:ext cx="781050" cy="466725"/>
          </a:xfrm>
          <a:prstGeom prst="rect">
            <a:avLst/>
          </a:prstGeom>
        </p:spPr>
      </p:pic>
    </p:spTree>
    <p:extLst>
      <p:ext uri="{BB962C8B-B14F-4D97-AF65-F5344CB8AC3E}">
        <p14:creationId xmlns:p14="http://schemas.microsoft.com/office/powerpoint/2010/main" val="402490985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Два объекта">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a:lstStyle>
            <a:lvl1pPr>
              <a:defRPr sz="1000">
                <a:latin typeface="Calibri" panose="020F0502020204030204" pitchFamily="34" charset="0"/>
              </a:defRPr>
            </a:lvl1pPr>
          </a:lstStyle>
          <a:p>
            <a:fld id="{4BA00960-2B5B-484F-9046-3EF1CD17586A}" type="slidenum">
              <a:rPr lang="ru-RU" smtClean="0"/>
              <a:pPr/>
              <a:t>‹#›</a:t>
            </a:fld>
            <a:endParaRPr lang="ru-RU" dirty="0"/>
          </a:p>
        </p:txBody>
      </p:sp>
      <p:sp>
        <p:nvSpPr>
          <p:cNvPr id="12" name="Заголовок 1"/>
          <p:cNvSpPr>
            <a:spLocks noGrp="1"/>
          </p:cNvSpPr>
          <p:nvPr>
            <p:ph type="title"/>
          </p:nvPr>
        </p:nvSpPr>
        <p:spPr>
          <a:xfrm>
            <a:off x="210419" y="20782"/>
            <a:ext cx="7102186" cy="599208"/>
          </a:xfrm>
        </p:spPr>
        <p:txBody>
          <a:bodyPr>
            <a:normAutofit/>
          </a:bodyPr>
          <a:lstStyle>
            <a:lvl1pPr>
              <a:defRPr sz="2800">
                <a:latin typeface="Calibri" panose="020F0502020204030204" pitchFamily="34" charset="0"/>
              </a:defRPr>
            </a:lvl1pPr>
          </a:lstStyle>
          <a:p>
            <a:r>
              <a:rPr lang="ru-RU" dirty="0"/>
              <a:t>Образец заголовка</a:t>
            </a:r>
          </a:p>
        </p:txBody>
      </p:sp>
      <p:grpSp>
        <p:nvGrpSpPr>
          <p:cNvPr id="25" name="Группа 24"/>
          <p:cNvGrpSpPr/>
          <p:nvPr userDrawn="1"/>
        </p:nvGrpSpPr>
        <p:grpSpPr>
          <a:xfrm>
            <a:off x="4" y="6525143"/>
            <a:ext cx="8022883" cy="250763"/>
            <a:chOff x="489066" y="1971040"/>
            <a:chExt cx="8231516" cy="245381"/>
          </a:xfrm>
        </p:grpSpPr>
        <p:cxnSp>
          <p:nvCxnSpPr>
            <p:cNvPr id="26" name="Прямая соединительная линия 25"/>
            <p:cNvCxnSpPr/>
            <p:nvPr/>
          </p:nvCxnSpPr>
          <p:spPr>
            <a:xfrm>
              <a:off x="4655896" y="1971040"/>
              <a:ext cx="1260000" cy="0"/>
            </a:xfrm>
            <a:prstGeom prst="line">
              <a:avLst/>
            </a:prstGeom>
            <a:ln w="38100">
              <a:solidFill>
                <a:srgbClr val="B2D2C1"/>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6050004" y="1971040"/>
              <a:ext cx="1260000" cy="0"/>
            </a:xfrm>
            <a:prstGeom prst="line">
              <a:avLst/>
            </a:prstGeom>
            <a:ln w="38100">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7456254" y="1971040"/>
              <a:ext cx="1260000" cy="0"/>
            </a:xfrm>
            <a:prstGeom prst="line">
              <a:avLst/>
            </a:prstGeom>
            <a:ln w="38100">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489066" y="1971040"/>
              <a:ext cx="1260000" cy="0"/>
            </a:xfrm>
            <a:prstGeom prst="line">
              <a:avLst/>
            </a:prstGeom>
            <a:ln w="38100">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3270391" y="1971040"/>
              <a:ext cx="1260000" cy="0"/>
            </a:xfrm>
            <a:prstGeom prst="line">
              <a:avLst/>
            </a:prstGeom>
            <a:ln w="38100">
              <a:solidFill>
                <a:srgbClr val="FF4D00"/>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1876335" y="1971040"/>
              <a:ext cx="1260000" cy="0"/>
            </a:xfrm>
            <a:prstGeom prst="line">
              <a:avLst/>
            </a:prstGeom>
            <a:ln w="38100">
              <a:solidFill>
                <a:srgbClr val="D1D3D4"/>
              </a:solidFill>
            </a:ln>
          </p:spPr>
          <p:style>
            <a:lnRef idx="1">
              <a:schemeClr val="accent1"/>
            </a:lnRef>
            <a:fillRef idx="0">
              <a:schemeClr val="accent1"/>
            </a:fillRef>
            <a:effectRef idx="0">
              <a:schemeClr val="accent1"/>
            </a:effectRef>
            <a:fontRef idx="minor">
              <a:schemeClr val="tx1"/>
            </a:fontRef>
          </p:style>
        </p:cxnSp>
        <p:sp>
          <p:nvSpPr>
            <p:cNvPr id="32" name="Прямоугольник 31"/>
            <p:cNvSpPr/>
            <p:nvPr/>
          </p:nvSpPr>
          <p:spPr>
            <a:xfrm>
              <a:off x="489066" y="1990543"/>
              <a:ext cx="1265252" cy="225878"/>
            </a:xfrm>
            <a:prstGeom prst="rect">
              <a:avLst/>
            </a:prstGeom>
          </p:spPr>
          <p:txBody>
            <a:bodyPr wrap="square">
              <a:spAutoFit/>
            </a:bodyPr>
            <a:lstStyle/>
            <a:p>
              <a:pPr algn="ctr"/>
              <a:r>
                <a:rPr lang="en-US" sz="900" b="1" dirty="0">
                  <a:solidFill>
                    <a:srgbClr val="D1D3D4"/>
                  </a:solidFill>
                  <a:latin typeface="Calibri" panose="020F0502020204030204" pitchFamily="34" charset="0"/>
                  <a:cs typeface="Calibri" panose="020F0502020204030204" pitchFamily="34" charset="0"/>
                </a:rPr>
                <a:t>Key highlights</a:t>
              </a:r>
            </a:p>
          </p:txBody>
        </p:sp>
        <p:sp>
          <p:nvSpPr>
            <p:cNvPr id="33" name="Прямоугольник 32"/>
            <p:cNvSpPr/>
            <p:nvPr/>
          </p:nvSpPr>
          <p:spPr>
            <a:xfrm>
              <a:off x="1876335" y="1989271"/>
              <a:ext cx="1327745" cy="225878"/>
            </a:xfrm>
            <a:prstGeom prst="rect">
              <a:avLst/>
            </a:prstGeom>
          </p:spPr>
          <p:txBody>
            <a:bodyPr wrap="square">
              <a:spAutoFit/>
            </a:bodyPr>
            <a:lstStyle/>
            <a:p>
              <a:pPr algn="ctr"/>
              <a:r>
                <a:rPr lang="en-US" sz="900" b="1" dirty="0">
                  <a:solidFill>
                    <a:srgbClr val="D1D3D4"/>
                  </a:solidFill>
                  <a:latin typeface="Calibri" panose="020F0502020204030204" pitchFamily="34" charset="0"/>
                  <a:cs typeface="Calibri" panose="020F0502020204030204" pitchFamily="34" charset="0"/>
                </a:rPr>
                <a:t>En+ Group overview</a:t>
              </a:r>
              <a:endParaRPr lang="ru-RU" sz="900" b="1" dirty="0">
                <a:solidFill>
                  <a:srgbClr val="D1D3D4"/>
                </a:solidFill>
                <a:latin typeface="Calibri" panose="020F0502020204030204" pitchFamily="34" charset="0"/>
                <a:cs typeface="Calibri" panose="020F0502020204030204" pitchFamily="34" charset="0"/>
              </a:endParaRPr>
            </a:p>
          </p:txBody>
        </p:sp>
        <p:sp>
          <p:nvSpPr>
            <p:cNvPr id="34" name="Прямоугольник 33"/>
            <p:cNvSpPr/>
            <p:nvPr/>
          </p:nvSpPr>
          <p:spPr>
            <a:xfrm>
              <a:off x="3341735" y="1989271"/>
              <a:ext cx="1150426" cy="225878"/>
            </a:xfrm>
            <a:prstGeom prst="rect">
              <a:avLst/>
            </a:prstGeom>
          </p:spPr>
          <p:txBody>
            <a:bodyPr wrap="square">
              <a:spAutoFit/>
            </a:bodyPr>
            <a:lstStyle/>
            <a:p>
              <a:pPr algn="ctr"/>
              <a:r>
                <a:rPr lang="en-US" sz="900" b="1" dirty="0">
                  <a:solidFill>
                    <a:srgbClr val="FF4D00"/>
                  </a:solidFill>
                  <a:latin typeface="Calibri" panose="020F0502020204030204" pitchFamily="34" charset="0"/>
                  <a:cs typeface="Calibri" panose="020F0502020204030204" pitchFamily="34" charset="0"/>
                </a:rPr>
                <a:t>Energy segment </a:t>
              </a:r>
              <a:endParaRPr lang="ru-RU" sz="900" b="1" dirty="0">
                <a:solidFill>
                  <a:srgbClr val="FF4D00"/>
                </a:solidFill>
                <a:latin typeface="Calibri" panose="020F0502020204030204" pitchFamily="34" charset="0"/>
                <a:cs typeface="Calibri" panose="020F0502020204030204" pitchFamily="34" charset="0"/>
              </a:endParaRPr>
            </a:p>
          </p:txBody>
        </p:sp>
        <p:sp>
          <p:nvSpPr>
            <p:cNvPr id="35" name="Прямоугольник 34"/>
            <p:cNvSpPr/>
            <p:nvPr/>
          </p:nvSpPr>
          <p:spPr>
            <a:xfrm>
              <a:off x="4766243" y="1989270"/>
              <a:ext cx="1064182" cy="225878"/>
            </a:xfrm>
            <a:prstGeom prst="rect">
              <a:avLst/>
            </a:prstGeom>
          </p:spPr>
          <p:txBody>
            <a:bodyPr wrap="square">
              <a:spAutoFit/>
            </a:bodyPr>
            <a:lstStyle/>
            <a:p>
              <a:pPr algn="ctr"/>
              <a:r>
                <a:rPr lang="en-US" sz="900" b="1" dirty="0">
                  <a:solidFill>
                    <a:srgbClr val="B2D2C1"/>
                  </a:solidFill>
                  <a:latin typeface="Calibri" panose="020F0502020204030204" pitchFamily="34" charset="0"/>
                  <a:cs typeface="Calibri" panose="020F0502020204030204" pitchFamily="34" charset="0"/>
                </a:rPr>
                <a:t>Metals segment </a:t>
              </a:r>
              <a:endParaRPr lang="ru-RU" sz="900" b="1" dirty="0">
                <a:solidFill>
                  <a:srgbClr val="B2D2C1"/>
                </a:solidFill>
              </a:endParaRPr>
            </a:p>
          </p:txBody>
        </p:sp>
        <p:sp>
          <p:nvSpPr>
            <p:cNvPr id="36" name="Прямоугольник 35"/>
            <p:cNvSpPr/>
            <p:nvPr/>
          </p:nvSpPr>
          <p:spPr>
            <a:xfrm>
              <a:off x="6009991" y="1979871"/>
              <a:ext cx="1454082" cy="225878"/>
            </a:xfrm>
            <a:prstGeom prst="rect">
              <a:avLst/>
            </a:prstGeom>
          </p:spPr>
          <p:txBody>
            <a:bodyPr wrap="square">
              <a:spAutoFit/>
            </a:bodyPr>
            <a:lstStyle/>
            <a:p>
              <a:pPr algn="ctr"/>
              <a:r>
                <a:rPr lang="en-US" sz="900" b="1" dirty="0">
                  <a:solidFill>
                    <a:srgbClr val="D1D3D4"/>
                  </a:solidFill>
                  <a:latin typeface="Calibri" panose="020F0502020204030204" pitchFamily="34" charset="0"/>
                  <a:cs typeface="Calibri" panose="020F0502020204030204" pitchFamily="34" charset="0"/>
                </a:rPr>
                <a:t>Management outlook</a:t>
              </a:r>
              <a:endParaRPr lang="ru-RU" sz="900" b="1" dirty="0">
                <a:solidFill>
                  <a:srgbClr val="D1D3D4"/>
                </a:solidFill>
                <a:latin typeface="Calibri" panose="020F0502020204030204" pitchFamily="34" charset="0"/>
                <a:cs typeface="Calibri" panose="020F0502020204030204" pitchFamily="34" charset="0"/>
              </a:endParaRPr>
            </a:p>
          </p:txBody>
        </p:sp>
        <p:sp>
          <p:nvSpPr>
            <p:cNvPr id="37" name="Прямоугольник 36"/>
            <p:cNvSpPr/>
            <p:nvPr/>
          </p:nvSpPr>
          <p:spPr>
            <a:xfrm>
              <a:off x="7496268" y="1989269"/>
              <a:ext cx="1224314" cy="225878"/>
            </a:xfrm>
            <a:prstGeom prst="rect">
              <a:avLst/>
            </a:prstGeom>
          </p:spPr>
          <p:txBody>
            <a:bodyPr wrap="square">
              <a:spAutoFit/>
            </a:bodyPr>
            <a:lstStyle/>
            <a:p>
              <a:pPr algn="ctr"/>
              <a:r>
                <a:rPr lang="en-US" sz="900" b="1" dirty="0">
                  <a:solidFill>
                    <a:srgbClr val="D1D3D4"/>
                  </a:solidFill>
                  <a:latin typeface="Calibri" panose="020F0502020204030204" pitchFamily="34" charset="0"/>
                  <a:cs typeface="Calibri" panose="020F0502020204030204" pitchFamily="34" charset="0"/>
                </a:rPr>
                <a:t>Contacts  / Appendix</a:t>
              </a:r>
              <a:endParaRPr lang="ru-RU" sz="900" b="1" dirty="0">
                <a:solidFill>
                  <a:srgbClr val="D1D3D4"/>
                </a:solidFill>
                <a:latin typeface="Calibri" panose="020F0502020204030204" pitchFamily="34" charset="0"/>
                <a:cs typeface="Calibri" panose="020F0502020204030204" pitchFamily="34" charset="0"/>
              </a:endParaRPr>
            </a:p>
          </p:txBody>
        </p:sp>
      </p:grpSp>
      <p:cxnSp>
        <p:nvCxnSpPr>
          <p:cNvPr id="20" name="Прямая соединительная линия 19"/>
          <p:cNvCxnSpPr/>
          <p:nvPr userDrawn="1"/>
        </p:nvCxnSpPr>
        <p:spPr>
          <a:xfrm>
            <a:off x="4" y="623453"/>
            <a:ext cx="7992000" cy="0"/>
          </a:xfrm>
          <a:prstGeom prst="line">
            <a:avLst/>
          </a:prstGeom>
          <a:ln w="28575">
            <a:solidFill>
              <a:srgbClr val="A7A9AC"/>
            </a:solidFill>
          </a:ln>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userDrawn="1"/>
        </p:nvPicPr>
        <p:blipFill>
          <a:blip r:embed="rId2"/>
          <a:stretch>
            <a:fillRect/>
          </a:stretch>
        </p:blipFill>
        <p:spPr>
          <a:xfrm>
            <a:off x="8124825" y="153265"/>
            <a:ext cx="781050" cy="466725"/>
          </a:xfrm>
          <a:prstGeom prst="rect">
            <a:avLst/>
          </a:prstGeom>
        </p:spPr>
      </p:pic>
    </p:spTree>
    <p:extLst>
      <p:ext uri="{BB962C8B-B14F-4D97-AF65-F5344CB8AC3E}">
        <p14:creationId xmlns:p14="http://schemas.microsoft.com/office/powerpoint/2010/main" val="41985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Два объекта">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a:lstStyle>
            <a:lvl1pPr>
              <a:defRPr sz="1000">
                <a:latin typeface="Calibri" panose="020F0502020204030204" pitchFamily="34" charset="0"/>
              </a:defRPr>
            </a:lvl1pPr>
          </a:lstStyle>
          <a:p>
            <a:fld id="{4BA00960-2B5B-484F-9046-3EF1CD17586A}" type="slidenum">
              <a:rPr lang="ru-RU" smtClean="0"/>
              <a:pPr/>
              <a:t>‹#›</a:t>
            </a:fld>
            <a:endParaRPr lang="ru-RU" dirty="0"/>
          </a:p>
        </p:txBody>
      </p:sp>
      <p:sp>
        <p:nvSpPr>
          <p:cNvPr id="12" name="Заголовок 1"/>
          <p:cNvSpPr>
            <a:spLocks noGrp="1"/>
          </p:cNvSpPr>
          <p:nvPr>
            <p:ph type="title"/>
          </p:nvPr>
        </p:nvSpPr>
        <p:spPr>
          <a:xfrm>
            <a:off x="210419" y="20782"/>
            <a:ext cx="7102186" cy="599208"/>
          </a:xfrm>
        </p:spPr>
        <p:txBody>
          <a:bodyPr>
            <a:normAutofit/>
          </a:bodyPr>
          <a:lstStyle>
            <a:lvl1pPr>
              <a:defRPr sz="2800">
                <a:latin typeface="Calibri" panose="020F0502020204030204" pitchFamily="34" charset="0"/>
              </a:defRPr>
            </a:lvl1pPr>
          </a:lstStyle>
          <a:p>
            <a:r>
              <a:rPr lang="ru-RU" dirty="0"/>
              <a:t>Образец заголовка</a:t>
            </a:r>
          </a:p>
        </p:txBody>
      </p:sp>
      <p:grpSp>
        <p:nvGrpSpPr>
          <p:cNvPr id="25" name="Группа 24"/>
          <p:cNvGrpSpPr/>
          <p:nvPr userDrawn="1"/>
        </p:nvGrpSpPr>
        <p:grpSpPr>
          <a:xfrm>
            <a:off x="0" y="6525143"/>
            <a:ext cx="8022883" cy="250763"/>
            <a:chOff x="489066" y="1971040"/>
            <a:chExt cx="8231516" cy="245381"/>
          </a:xfrm>
        </p:grpSpPr>
        <p:cxnSp>
          <p:nvCxnSpPr>
            <p:cNvPr id="26" name="Прямая соединительная линия 25"/>
            <p:cNvCxnSpPr/>
            <p:nvPr/>
          </p:nvCxnSpPr>
          <p:spPr>
            <a:xfrm>
              <a:off x="4655896" y="1971040"/>
              <a:ext cx="1260000" cy="0"/>
            </a:xfrm>
            <a:prstGeom prst="line">
              <a:avLst/>
            </a:prstGeom>
            <a:ln w="38100">
              <a:solidFill>
                <a:srgbClr val="026664"/>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6050004" y="1971040"/>
              <a:ext cx="1260000" cy="0"/>
            </a:xfrm>
            <a:prstGeom prst="line">
              <a:avLst/>
            </a:prstGeom>
            <a:ln w="38100">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7456254" y="1971040"/>
              <a:ext cx="1260000" cy="0"/>
            </a:xfrm>
            <a:prstGeom prst="line">
              <a:avLst/>
            </a:prstGeom>
            <a:ln w="38100">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489066" y="1971040"/>
              <a:ext cx="1260000" cy="0"/>
            </a:xfrm>
            <a:prstGeom prst="line">
              <a:avLst/>
            </a:prstGeom>
            <a:ln w="38100">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3270391" y="1971040"/>
              <a:ext cx="1260000" cy="0"/>
            </a:xfrm>
            <a:prstGeom prst="line">
              <a:avLst/>
            </a:prstGeom>
            <a:ln w="38100">
              <a:solidFill>
                <a:srgbClr val="FFD1BD"/>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1876335" y="1971040"/>
              <a:ext cx="1260000" cy="0"/>
            </a:xfrm>
            <a:prstGeom prst="line">
              <a:avLst/>
            </a:prstGeom>
            <a:ln w="38100">
              <a:solidFill>
                <a:srgbClr val="D1D3D4"/>
              </a:solidFill>
            </a:ln>
          </p:spPr>
          <p:style>
            <a:lnRef idx="1">
              <a:schemeClr val="accent1"/>
            </a:lnRef>
            <a:fillRef idx="0">
              <a:schemeClr val="accent1"/>
            </a:fillRef>
            <a:effectRef idx="0">
              <a:schemeClr val="accent1"/>
            </a:effectRef>
            <a:fontRef idx="minor">
              <a:schemeClr val="tx1"/>
            </a:fontRef>
          </p:style>
        </p:cxnSp>
        <p:sp>
          <p:nvSpPr>
            <p:cNvPr id="32" name="Прямоугольник 31"/>
            <p:cNvSpPr/>
            <p:nvPr/>
          </p:nvSpPr>
          <p:spPr>
            <a:xfrm>
              <a:off x="489066" y="1990543"/>
              <a:ext cx="1265252" cy="225878"/>
            </a:xfrm>
            <a:prstGeom prst="rect">
              <a:avLst/>
            </a:prstGeom>
          </p:spPr>
          <p:txBody>
            <a:bodyPr wrap="square">
              <a:spAutoFit/>
            </a:bodyPr>
            <a:lstStyle/>
            <a:p>
              <a:pPr algn="ctr"/>
              <a:r>
                <a:rPr lang="en-US" sz="900" b="1" dirty="0">
                  <a:solidFill>
                    <a:srgbClr val="D1D3D4"/>
                  </a:solidFill>
                  <a:latin typeface="Calibri" panose="020F0502020204030204" pitchFamily="34" charset="0"/>
                  <a:cs typeface="Calibri" panose="020F0502020204030204" pitchFamily="34" charset="0"/>
                </a:rPr>
                <a:t>Key highlights</a:t>
              </a:r>
            </a:p>
          </p:txBody>
        </p:sp>
        <p:sp>
          <p:nvSpPr>
            <p:cNvPr id="33" name="Прямоугольник 32"/>
            <p:cNvSpPr/>
            <p:nvPr/>
          </p:nvSpPr>
          <p:spPr>
            <a:xfrm>
              <a:off x="1876335" y="1989271"/>
              <a:ext cx="1327745" cy="225878"/>
            </a:xfrm>
            <a:prstGeom prst="rect">
              <a:avLst/>
            </a:prstGeom>
          </p:spPr>
          <p:txBody>
            <a:bodyPr wrap="square">
              <a:spAutoFit/>
            </a:bodyPr>
            <a:lstStyle/>
            <a:p>
              <a:pPr algn="ctr"/>
              <a:r>
                <a:rPr lang="en-US" sz="900" b="1" dirty="0">
                  <a:solidFill>
                    <a:srgbClr val="D1D3D4"/>
                  </a:solidFill>
                  <a:latin typeface="Calibri" panose="020F0502020204030204" pitchFamily="34" charset="0"/>
                  <a:cs typeface="Calibri" panose="020F0502020204030204" pitchFamily="34" charset="0"/>
                </a:rPr>
                <a:t>En+ Group overview</a:t>
              </a:r>
              <a:endParaRPr lang="ru-RU" sz="900" b="1" dirty="0">
                <a:solidFill>
                  <a:srgbClr val="D1D3D4"/>
                </a:solidFill>
                <a:latin typeface="Calibri" panose="020F0502020204030204" pitchFamily="34" charset="0"/>
                <a:cs typeface="Calibri" panose="020F0502020204030204" pitchFamily="34" charset="0"/>
              </a:endParaRPr>
            </a:p>
          </p:txBody>
        </p:sp>
        <p:sp>
          <p:nvSpPr>
            <p:cNvPr id="34" name="Прямоугольник 33"/>
            <p:cNvSpPr/>
            <p:nvPr/>
          </p:nvSpPr>
          <p:spPr>
            <a:xfrm>
              <a:off x="3341735" y="1989271"/>
              <a:ext cx="1150426" cy="225878"/>
            </a:xfrm>
            <a:prstGeom prst="rect">
              <a:avLst/>
            </a:prstGeom>
          </p:spPr>
          <p:txBody>
            <a:bodyPr wrap="square">
              <a:spAutoFit/>
            </a:bodyPr>
            <a:lstStyle/>
            <a:p>
              <a:pPr algn="ctr"/>
              <a:r>
                <a:rPr lang="en-US" sz="900" b="1" dirty="0">
                  <a:solidFill>
                    <a:srgbClr val="FFD1BD"/>
                  </a:solidFill>
                  <a:latin typeface="Calibri" panose="020F0502020204030204" pitchFamily="34" charset="0"/>
                  <a:cs typeface="Calibri" panose="020F0502020204030204" pitchFamily="34" charset="0"/>
                </a:rPr>
                <a:t>Energy segment </a:t>
              </a:r>
              <a:endParaRPr lang="ru-RU" sz="900" b="1" dirty="0">
                <a:solidFill>
                  <a:srgbClr val="FFD1BD"/>
                </a:solidFill>
                <a:latin typeface="Calibri" panose="020F0502020204030204" pitchFamily="34" charset="0"/>
                <a:cs typeface="Calibri" panose="020F0502020204030204" pitchFamily="34" charset="0"/>
              </a:endParaRPr>
            </a:p>
          </p:txBody>
        </p:sp>
        <p:sp>
          <p:nvSpPr>
            <p:cNvPr id="35" name="Прямоугольник 34"/>
            <p:cNvSpPr/>
            <p:nvPr/>
          </p:nvSpPr>
          <p:spPr>
            <a:xfrm>
              <a:off x="4766243" y="1989270"/>
              <a:ext cx="1064182" cy="225878"/>
            </a:xfrm>
            <a:prstGeom prst="rect">
              <a:avLst/>
            </a:prstGeom>
          </p:spPr>
          <p:txBody>
            <a:bodyPr wrap="square">
              <a:spAutoFit/>
            </a:bodyPr>
            <a:lstStyle/>
            <a:p>
              <a:pPr algn="ctr"/>
              <a:r>
                <a:rPr lang="en-US" sz="900" b="1" dirty="0">
                  <a:solidFill>
                    <a:srgbClr val="026664"/>
                  </a:solidFill>
                  <a:latin typeface="Calibri" panose="020F0502020204030204" pitchFamily="34" charset="0"/>
                  <a:cs typeface="Calibri" panose="020F0502020204030204" pitchFamily="34" charset="0"/>
                </a:rPr>
                <a:t>Metals segment </a:t>
              </a:r>
              <a:endParaRPr lang="ru-RU" sz="900" b="1" dirty="0">
                <a:solidFill>
                  <a:srgbClr val="026664"/>
                </a:solidFill>
              </a:endParaRPr>
            </a:p>
          </p:txBody>
        </p:sp>
        <p:sp>
          <p:nvSpPr>
            <p:cNvPr id="36" name="Прямоугольник 35"/>
            <p:cNvSpPr/>
            <p:nvPr/>
          </p:nvSpPr>
          <p:spPr>
            <a:xfrm>
              <a:off x="6009991" y="1979871"/>
              <a:ext cx="1454082" cy="225878"/>
            </a:xfrm>
            <a:prstGeom prst="rect">
              <a:avLst/>
            </a:prstGeom>
          </p:spPr>
          <p:txBody>
            <a:bodyPr wrap="square">
              <a:spAutoFit/>
            </a:bodyPr>
            <a:lstStyle/>
            <a:p>
              <a:pPr algn="ctr"/>
              <a:r>
                <a:rPr lang="en-US" sz="900" b="1" dirty="0">
                  <a:solidFill>
                    <a:srgbClr val="D1D3D4"/>
                  </a:solidFill>
                  <a:latin typeface="Calibri" panose="020F0502020204030204" pitchFamily="34" charset="0"/>
                  <a:cs typeface="Calibri" panose="020F0502020204030204" pitchFamily="34" charset="0"/>
                </a:rPr>
                <a:t>Management outlook</a:t>
              </a:r>
              <a:endParaRPr lang="ru-RU" sz="900" b="1" dirty="0">
                <a:solidFill>
                  <a:srgbClr val="D1D3D4"/>
                </a:solidFill>
                <a:latin typeface="Calibri" panose="020F0502020204030204" pitchFamily="34" charset="0"/>
                <a:cs typeface="Calibri" panose="020F0502020204030204" pitchFamily="34" charset="0"/>
              </a:endParaRPr>
            </a:p>
          </p:txBody>
        </p:sp>
        <p:sp>
          <p:nvSpPr>
            <p:cNvPr id="37" name="Прямоугольник 36"/>
            <p:cNvSpPr/>
            <p:nvPr/>
          </p:nvSpPr>
          <p:spPr>
            <a:xfrm>
              <a:off x="7496268" y="1989269"/>
              <a:ext cx="1224314" cy="225878"/>
            </a:xfrm>
            <a:prstGeom prst="rect">
              <a:avLst/>
            </a:prstGeom>
          </p:spPr>
          <p:txBody>
            <a:bodyPr wrap="square">
              <a:spAutoFit/>
            </a:bodyPr>
            <a:lstStyle/>
            <a:p>
              <a:pPr algn="ctr"/>
              <a:r>
                <a:rPr lang="en-US" sz="900" b="1" dirty="0">
                  <a:solidFill>
                    <a:srgbClr val="D1D3D4"/>
                  </a:solidFill>
                  <a:latin typeface="Calibri" panose="020F0502020204030204" pitchFamily="34" charset="0"/>
                  <a:cs typeface="Calibri" panose="020F0502020204030204" pitchFamily="34" charset="0"/>
                </a:rPr>
                <a:t>Contacts  / Appendix</a:t>
              </a:r>
              <a:endParaRPr lang="ru-RU" sz="900" b="1" dirty="0">
                <a:solidFill>
                  <a:srgbClr val="D1D3D4"/>
                </a:solidFill>
                <a:latin typeface="Calibri" panose="020F0502020204030204" pitchFamily="34" charset="0"/>
                <a:cs typeface="Calibri" panose="020F0502020204030204" pitchFamily="34" charset="0"/>
              </a:endParaRPr>
            </a:p>
          </p:txBody>
        </p:sp>
      </p:grpSp>
      <p:cxnSp>
        <p:nvCxnSpPr>
          <p:cNvPr id="20" name="Прямая соединительная линия 19"/>
          <p:cNvCxnSpPr/>
          <p:nvPr userDrawn="1"/>
        </p:nvCxnSpPr>
        <p:spPr>
          <a:xfrm>
            <a:off x="4" y="623453"/>
            <a:ext cx="7992000" cy="0"/>
          </a:xfrm>
          <a:prstGeom prst="line">
            <a:avLst/>
          </a:prstGeom>
          <a:ln w="28575">
            <a:solidFill>
              <a:srgbClr val="A7A9AC"/>
            </a:solidFill>
          </a:ln>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userDrawn="1"/>
        </p:nvPicPr>
        <p:blipFill>
          <a:blip r:embed="rId2"/>
          <a:stretch>
            <a:fillRect/>
          </a:stretch>
        </p:blipFill>
        <p:spPr>
          <a:xfrm>
            <a:off x="8124825" y="153265"/>
            <a:ext cx="781050" cy="466725"/>
          </a:xfrm>
          <a:prstGeom prst="rect">
            <a:avLst/>
          </a:prstGeom>
        </p:spPr>
      </p:pic>
    </p:spTree>
    <p:extLst>
      <p:ext uri="{BB962C8B-B14F-4D97-AF65-F5344CB8AC3E}">
        <p14:creationId xmlns:p14="http://schemas.microsoft.com/office/powerpoint/2010/main" val="1012499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Два объекта">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a:lstStyle>
            <a:lvl1pPr>
              <a:defRPr sz="1000">
                <a:latin typeface="Calibri" panose="020F0502020204030204" pitchFamily="34" charset="0"/>
              </a:defRPr>
            </a:lvl1pPr>
          </a:lstStyle>
          <a:p>
            <a:fld id="{4BA00960-2B5B-484F-9046-3EF1CD17586A}" type="slidenum">
              <a:rPr lang="ru-RU" smtClean="0"/>
              <a:pPr/>
              <a:t>‹#›</a:t>
            </a:fld>
            <a:endParaRPr lang="ru-RU" dirty="0"/>
          </a:p>
        </p:txBody>
      </p:sp>
      <p:sp>
        <p:nvSpPr>
          <p:cNvPr id="12" name="Заголовок 1"/>
          <p:cNvSpPr>
            <a:spLocks noGrp="1"/>
          </p:cNvSpPr>
          <p:nvPr>
            <p:ph type="title"/>
          </p:nvPr>
        </p:nvSpPr>
        <p:spPr>
          <a:xfrm>
            <a:off x="210419" y="20782"/>
            <a:ext cx="7102186" cy="599208"/>
          </a:xfrm>
        </p:spPr>
        <p:txBody>
          <a:bodyPr>
            <a:normAutofit/>
          </a:bodyPr>
          <a:lstStyle>
            <a:lvl1pPr>
              <a:defRPr sz="2800">
                <a:latin typeface="Calibri" panose="020F0502020204030204" pitchFamily="34" charset="0"/>
              </a:defRPr>
            </a:lvl1pPr>
          </a:lstStyle>
          <a:p>
            <a:r>
              <a:rPr lang="ru-RU" dirty="0"/>
              <a:t>Образец заголовка</a:t>
            </a:r>
          </a:p>
        </p:txBody>
      </p:sp>
      <p:grpSp>
        <p:nvGrpSpPr>
          <p:cNvPr id="25" name="Группа 24"/>
          <p:cNvGrpSpPr/>
          <p:nvPr userDrawn="1"/>
        </p:nvGrpSpPr>
        <p:grpSpPr>
          <a:xfrm>
            <a:off x="0" y="6522391"/>
            <a:ext cx="8022883" cy="250763"/>
            <a:chOff x="489066" y="1971040"/>
            <a:chExt cx="8231516" cy="245381"/>
          </a:xfrm>
        </p:grpSpPr>
        <p:cxnSp>
          <p:nvCxnSpPr>
            <p:cNvPr id="26" name="Прямая соединительная линия 25"/>
            <p:cNvCxnSpPr/>
            <p:nvPr/>
          </p:nvCxnSpPr>
          <p:spPr>
            <a:xfrm>
              <a:off x="4655896" y="1971040"/>
              <a:ext cx="1260000" cy="0"/>
            </a:xfrm>
            <a:prstGeom prst="line">
              <a:avLst/>
            </a:prstGeom>
            <a:ln w="38100">
              <a:solidFill>
                <a:srgbClr val="B2D2C1"/>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6050004" y="1971040"/>
              <a:ext cx="1260000" cy="0"/>
            </a:xfrm>
            <a:prstGeom prst="line">
              <a:avLst/>
            </a:prstGeom>
            <a:ln w="38100">
              <a:solidFill>
                <a:srgbClr val="414142"/>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7456254" y="1971040"/>
              <a:ext cx="1260000" cy="0"/>
            </a:xfrm>
            <a:prstGeom prst="line">
              <a:avLst/>
            </a:prstGeom>
            <a:ln w="38100">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489066" y="1971040"/>
              <a:ext cx="1260000" cy="0"/>
            </a:xfrm>
            <a:prstGeom prst="line">
              <a:avLst/>
            </a:prstGeom>
            <a:ln w="38100">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3270391" y="1971040"/>
              <a:ext cx="1260000" cy="0"/>
            </a:xfrm>
            <a:prstGeom prst="line">
              <a:avLst/>
            </a:prstGeom>
            <a:ln w="38100">
              <a:solidFill>
                <a:srgbClr val="FFD1BD"/>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1876335" y="1971040"/>
              <a:ext cx="1260000" cy="0"/>
            </a:xfrm>
            <a:prstGeom prst="line">
              <a:avLst/>
            </a:prstGeom>
            <a:ln w="38100">
              <a:solidFill>
                <a:srgbClr val="D1D3D4"/>
              </a:solidFill>
            </a:ln>
          </p:spPr>
          <p:style>
            <a:lnRef idx="1">
              <a:schemeClr val="accent1"/>
            </a:lnRef>
            <a:fillRef idx="0">
              <a:schemeClr val="accent1"/>
            </a:fillRef>
            <a:effectRef idx="0">
              <a:schemeClr val="accent1"/>
            </a:effectRef>
            <a:fontRef idx="minor">
              <a:schemeClr val="tx1"/>
            </a:fontRef>
          </p:style>
        </p:cxnSp>
        <p:sp>
          <p:nvSpPr>
            <p:cNvPr id="32" name="Прямоугольник 31"/>
            <p:cNvSpPr/>
            <p:nvPr/>
          </p:nvSpPr>
          <p:spPr>
            <a:xfrm>
              <a:off x="489066" y="1990543"/>
              <a:ext cx="1265252" cy="225878"/>
            </a:xfrm>
            <a:prstGeom prst="rect">
              <a:avLst/>
            </a:prstGeom>
          </p:spPr>
          <p:txBody>
            <a:bodyPr wrap="square">
              <a:spAutoFit/>
            </a:bodyPr>
            <a:lstStyle/>
            <a:p>
              <a:pPr algn="ctr"/>
              <a:r>
                <a:rPr lang="en-US" sz="900" b="1" dirty="0">
                  <a:solidFill>
                    <a:srgbClr val="D1D3D4"/>
                  </a:solidFill>
                  <a:latin typeface="Calibri" panose="020F0502020204030204" pitchFamily="34" charset="0"/>
                  <a:cs typeface="Calibri" panose="020F0502020204030204" pitchFamily="34" charset="0"/>
                </a:rPr>
                <a:t>Key highlights</a:t>
              </a:r>
            </a:p>
          </p:txBody>
        </p:sp>
        <p:sp>
          <p:nvSpPr>
            <p:cNvPr id="33" name="Прямоугольник 32"/>
            <p:cNvSpPr/>
            <p:nvPr/>
          </p:nvSpPr>
          <p:spPr>
            <a:xfrm>
              <a:off x="1876335" y="1989271"/>
              <a:ext cx="1327745" cy="225878"/>
            </a:xfrm>
            <a:prstGeom prst="rect">
              <a:avLst/>
            </a:prstGeom>
          </p:spPr>
          <p:txBody>
            <a:bodyPr wrap="square">
              <a:spAutoFit/>
            </a:bodyPr>
            <a:lstStyle/>
            <a:p>
              <a:pPr algn="ctr"/>
              <a:r>
                <a:rPr lang="en-US" sz="900" b="1" dirty="0">
                  <a:solidFill>
                    <a:srgbClr val="D1D3D4"/>
                  </a:solidFill>
                  <a:latin typeface="Calibri" panose="020F0502020204030204" pitchFamily="34" charset="0"/>
                  <a:cs typeface="Calibri" panose="020F0502020204030204" pitchFamily="34" charset="0"/>
                </a:rPr>
                <a:t>En+ Group overview</a:t>
              </a:r>
              <a:endParaRPr lang="ru-RU" sz="900" b="1" dirty="0">
                <a:solidFill>
                  <a:srgbClr val="D1D3D4"/>
                </a:solidFill>
                <a:latin typeface="Calibri" panose="020F0502020204030204" pitchFamily="34" charset="0"/>
                <a:cs typeface="Calibri" panose="020F0502020204030204" pitchFamily="34" charset="0"/>
              </a:endParaRPr>
            </a:p>
          </p:txBody>
        </p:sp>
        <p:sp>
          <p:nvSpPr>
            <p:cNvPr id="34" name="Прямоугольник 33"/>
            <p:cNvSpPr/>
            <p:nvPr/>
          </p:nvSpPr>
          <p:spPr>
            <a:xfrm>
              <a:off x="3341735" y="1989271"/>
              <a:ext cx="1150426" cy="225878"/>
            </a:xfrm>
            <a:prstGeom prst="rect">
              <a:avLst/>
            </a:prstGeom>
          </p:spPr>
          <p:txBody>
            <a:bodyPr wrap="square">
              <a:spAutoFit/>
            </a:bodyPr>
            <a:lstStyle/>
            <a:p>
              <a:pPr algn="ctr"/>
              <a:r>
                <a:rPr lang="en-US" sz="900" b="1" dirty="0">
                  <a:solidFill>
                    <a:srgbClr val="FFD1BD"/>
                  </a:solidFill>
                  <a:latin typeface="Calibri" panose="020F0502020204030204" pitchFamily="34" charset="0"/>
                  <a:cs typeface="Calibri" panose="020F0502020204030204" pitchFamily="34" charset="0"/>
                </a:rPr>
                <a:t>Energy segment </a:t>
              </a:r>
              <a:endParaRPr lang="ru-RU" sz="900" b="1" dirty="0">
                <a:solidFill>
                  <a:srgbClr val="FFD1BD"/>
                </a:solidFill>
                <a:latin typeface="Calibri" panose="020F0502020204030204" pitchFamily="34" charset="0"/>
                <a:cs typeface="Calibri" panose="020F0502020204030204" pitchFamily="34" charset="0"/>
              </a:endParaRPr>
            </a:p>
          </p:txBody>
        </p:sp>
        <p:sp>
          <p:nvSpPr>
            <p:cNvPr id="35" name="Прямоугольник 34"/>
            <p:cNvSpPr/>
            <p:nvPr/>
          </p:nvSpPr>
          <p:spPr>
            <a:xfrm>
              <a:off x="4766243" y="1989270"/>
              <a:ext cx="1064182" cy="225878"/>
            </a:xfrm>
            <a:prstGeom prst="rect">
              <a:avLst/>
            </a:prstGeom>
          </p:spPr>
          <p:txBody>
            <a:bodyPr wrap="square">
              <a:spAutoFit/>
            </a:bodyPr>
            <a:lstStyle/>
            <a:p>
              <a:pPr algn="ctr"/>
              <a:r>
                <a:rPr lang="en-US" sz="900" b="1" dirty="0">
                  <a:solidFill>
                    <a:srgbClr val="B2D2C1"/>
                  </a:solidFill>
                  <a:latin typeface="Calibri" panose="020F0502020204030204" pitchFamily="34" charset="0"/>
                  <a:cs typeface="Calibri" panose="020F0502020204030204" pitchFamily="34" charset="0"/>
                </a:rPr>
                <a:t>Metals segment </a:t>
              </a:r>
              <a:endParaRPr lang="ru-RU" sz="900" b="1" dirty="0">
                <a:solidFill>
                  <a:srgbClr val="B2D2C1"/>
                </a:solidFill>
              </a:endParaRPr>
            </a:p>
          </p:txBody>
        </p:sp>
        <p:sp>
          <p:nvSpPr>
            <p:cNvPr id="36" name="Прямоугольник 35"/>
            <p:cNvSpPr/>
            <p:nvPr/>
          </p:nvSpPr>
          <p:spPr>
            <a:xfrm>
              <a:off x="6009991" y="1979871"/>
              <a:ext cx="1454082" cy="225878"/>
            </a:xfrm>
            <a:prstGeom prst="rect">
              <a:avLst/>
            </a:prstGeom>
          </p:spPr>
          <p:txBody>
            <a:bodyPr wrap="square">
              <a:spAutoFit/>
            </a:bodyPr>
            <a:lstStyle/>
            <a:p>
              <a:pPr algn="ctr"/>
              <a:r>
                <a:rPr lang="en-US" sz="900" b="1" dirty="0">
                  <a:solidFill>
                    <a:srgbClr val="414142"/>
                  </a:solidFill>
                  <a:latin typeface="Calibri" panose="020F0502020204030204" pitchFamily="34" charset="0"/>
                  <a:cs typeface="Calibri" panose="020F0502020204030204" pitchFamily="34" charset="0"/>
                </a:rPr>
                <a:t>Management outlook</a:t>
              </a:r>
              <a:endParaRPr lang="ru-RU" sz="900" b="1" dirty="0">
                <a:solidFill>
                  <a:srgbClr val="414142"/>
                </a:solidFill>
                <a:latin typeface="Calibri" panose="020F0502020204030204" pitchFamily="34" charset="0"/>
                <a:cs typeface="Calibri" panose="020F0502020204030204" pitchFamily="34" charset="0"/>
              </a:endParaRPr>
            </a:p>
          </p:txBody>
        </p:sp>
        <p:sp>
          <p:nvSpPr>
            <p:cNvPr id="37" name="Прямоугольник 36"/>
            <p:cNvSpPr/>
            <p:nvPr/>
          </p:nvSpPr>
          <p:spPr>
            <a:xfrm>
              <a:off x="7496268" y="1989269"/>
              <a:ext cx="1224314" cy="225878"/>
            </a:xfrm>
            <a:prstGeom prst="rect">
              <a:avLst/>
            </a:prstGeom>
          </p:spPr>
          <p:txBody>
            <a:bodyPr wrap="square">
              <a:spAutoFit/>
            </a:bodyPr>
            <a:lstStyle/>
            <a:p>
              <a:pPr algn="ctr"/>
              <a:r>
                <a:rPr lang="en-US" sz="900" b="1" dirty="0">
                  <a:solidFill>
                    <a:srgbClr val="D1D3D4"/>
                  </a:solidFill>
                  <a:latin typeface="Calibri" panose="020F0502020204030204" pitchFamily="34" charset="0"/>
                  <a:cs typeface="Calibri" panose="020F0502020204030204" pitchFamily="34" charset="0"/>
                </a:rPr>
                <a:t>Contacts / Appendix</a:t>
              </a:r>
              <a:endParaRPr lang="ru-RU" sz="900" b="1" dirty="0">
                <a:solidFill>
                  <a:srgbClr val="D1D3D4"/>
                </a:solidFill>
                <a:latin typeface="Calibri" panose="020F0502020204030204" pitchFamily="34" charset="0"/>
                <a:cs typeface="Calibri" panose="020F0502020204030204" pitchFamily="34" charset="0"/>
              </a:endParaRPr>
            </a:p>
          </p:txBody>
        </p:sp>
      </p:grpSp>
      <p:cxnSp>
        <p:nvCxnSpPr>
          <p:cNvPr id="20" name="Прямая соединительная линия 19"/>
          <p:cNvCxnSpPr/>
          <p:nvPr userDrawn="1"/>
        </p:nvCxnSpPr>
        <p:spPr>
          <a:xfrm>
            <a:off x="4" y="623453"/>
            <a:ext cx="7992000" cy="0"/>
          </a:xfrm>
          <a:prstGeom prst="line">
            <a:avLst/>
          </a:prstGeom>
          <a:ln w="28575">
            <a:solidFill>
              <a:srgbClr val="A7A9AC"/>
            </a:solidFill>
          </a:ln>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userDrawn="1"/>
        </p:nvPicPr>
        <p:blipFill>
          <a:blip r:embed="rId2"/>
          <a:stretch>
            <a:fillRect/>
          </a:stretch>
        </p:blipFill>
        <p:spPr>
          <a:xfrm>
            <a:off x="8124825" y="153265"/>
            <a:ext cx="781050" cy="466725"/>
          </a:xfrm>
          <a:prstGeom prst="rect">
            <a:avLst/>
          </a:prstGeom>
        </p:spPr>
      </p:pic>
    </p:spTree>
    <p:extLst>
      <p:ext uri="{BB962C8B-B14F-4D97-AF65-F5344CB8AC3E}">
        <p14:creationId xmlns:p14="http://schemas.microsoft.com/office/powerpoint/2010/main" val="1545321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730836" cy="789709"/>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dirty="0"/>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Investor Presentation │ November 2017 </a:t>
            </a:r>
            <a:endParaRPr lang="ru-RU" dirty="0"/>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A00960-2B5B-484F-9046-3EF1CD17586A}" type="slidenum">
              <a:rPr lang="ru-RU" smtClean="0"/>
              <a:t>‹#›</a:t>
            </a:fld>
            <a:endParaRPr lang="ru-RU" dirty="0"/>
          </a:p>
        </p:txBody>
      </p:sp>
    </p:spTree>
    <p:extLst>
      <p:ext uri="{BB962C8B-B14F-4D97-AF65-F5344CB8AC3E}">
        <p14:creationId xmlns:p14="http://schemas.microsoft.com/office/powerpoint/2010/main" val="3575717"/>
      </p:ext>
    </p:extLst>
  </p:cSld>
  <p:clrMap bg1="lt1" tx1="dk1" bg2="lt2" tx2="dk2" accent1="accent1" accent2="accent2" accent3="accent3" accent4="accent4" accent5="accent5" accent6="accent6" hlink="hlink" folHlink="folHlink"/>
  <p:sldLayoutIdLst>
    <p:sldLayoutId id="2147483676" r:id="rId1"/>
    <p:sldLayoutId id="2147483689" r:id="rId2"/>
    <p:sldLayoutId id="2147483678" r:id="rId3"/>
    <p:sldLayoutId id="2147483683" r:id="rId4"/>
    <p:sldLayoutId id="2147483690" r:id="rId5"/>
    <p:sldLayoutId id="2147483684" r:id="rId6"/>
    <p:sldLayoutId id="2147483685" r:id="rId7"/>
    <p:sldLayoutId id="2147483686" r:id="rId8"/>
    <p:sldLayoutId id="2147483687" r:id="rId9"/>
    <p:sldLayoutId id="2147483688" r:id="rId10"/>
    <p:sldLayoutId id="2147483652" r:id="rId11"/>
    <p:sldLayoutId id="2147483651" r:id="rId12"/>
    <p:sldLayoutId id="2147483661" r:id="rId13"/>
    <p:sldLayoutId id="2147483655" r:id="rId14"/>
    <p:sldLayoutId id="2147483656" r:id="rId15"/>
    <p:sldLayoutId id="2147483657" r:id="rId16"/>
    <p:sldLayoutId id="2147483658" r:id="rId17"/>
    <p:sldLayoutId id="2147483659" r:id="rId18"/>
    <p:sldLayoutId id="2147483670" r:id="rId19"/>
    <p:sldLayoutId id="2147483680" r:id="rId20"/>
    <p:sldLayoutId id="2147483681" r:id="rId21"/>
    <p:sldLayoutId id="2147483682" r:id="rId22"/>
  </p:sldLayoutIdLst>
  <p:hf hdr="0" ftr="0" dt="0"/>
  <p:txStyles>
    <p:titleStyle>
      <a:lvl1pPr algn="l" defTabSz="685800" rtl="0" eaLnBrk="1" latinLnBrk="0" hangingPunct="1">
        <a:lnSpc>
          <a:spcPct val="90000"/>
        </a:lnSpc>
        <a:spcBef>
          <a:spcPct val="0"/>
        </a:spcBef>
        <a:buNone/>
        <a:defRPr sz="2800" b="1" kern="1200">
          <a:solidFill>
            <a:srgbClr val="41414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36634"/>
            <a:ext cx="8082454" cy="621011"/>
          </a:xfrm>
        </p:spPr>
        <p:txBody>
          <a:bodyPr>
            <a:noAutofit/>
          </a:bodyPr>
          <a:lstStyle/>
          <a:p>
            <a:r>
              <a:rPr lang="ru-RU" sz="2000" dirty="0">
                <a:solidFill>
                  <a:schemeClr val="accent3">
                    <a:lumMod val="75000"/>
                  </a:schemeClr>
                </a:solidFill>
                <a:latin typeface="Times New Roman" panose="02020603050405020304" pitchFamily="18" charset="0"/>
                <a:cs typeface="Times New Roman" panose="02020603050405020304" pitchFamily="18" charset="0"/>
              </a:rPr>
              <a:t>Лучшая реализованная практика по безопасности </a:t>
            </a:r>
            <a:r>
              <a:rPr lang="ru-RU" sz="2000" dirty="0" smtClean="0">
                <a:solidFill>
                  <a:schemeClr val="accent3">
                    <a:lumMod val="75000"/>
                  </a:schemeClr>
                </a:solidFill>
                <a:latin typeface="Times New Roman" panose="02020603050405020304" pitchFamily="18" charset="0"/>
                <a:cs typeface="Times New Roman" panose="02020603050405020304" pitchFamily="18" charset="0"/>
              </a:rPr>
              <a:t>труда на филиале ТЭЦ-12</a:t>
            </a:r>
            <a:r>
              <a:rPr lang="ru-RU" sz="1800" dirty="0">
                <a:solidFill>
                  <a:schemeClr val="accent3">
                    <a:lumMod val="75000"/>
                  </a:schemeClr>
                </a:solidFill>
                <a:latin typeface="Times New Roman" panose="02020603050405020304" pitchFamily="18" charset="0"/>
                <a:cs typeface="Times New Roman" panose="02020603050405020304" pitchFamily="18" charset="0"/>
              </a:rPr>
              <a:t/>
            </a:r>
            <a:br>
              <a:rPr lang="ru-RU" sz="1800" dirty="0">
                <a:solidFill>
                  <a:schemeClr val="accent3">
                    <a:lumMod val="75000"/>
                  </a:schemeClr>
                </a:solidFill>
                <a:latin typeface="Times New Roman" panose="02020603050405020304" pitchFamily="18" charset="0"/>
                <a:cs typeface="Times New Roman" panose="02020603050405020304" pitchFamily="18" charset="0"/>
              </a:rPr>
            </a:br>
            <a:endParaRPr lang="ru-RU" sz="1800" dirty="0">
              <a:solidFill>
                <a:schemeClr val="accent3">
                  <a:lumMod val="75000"/>
                </a:schemeClr>
              </a:solidFill>
            </a:endParaRPr>
          </a:p>
        </p:txBody>
      </p:sp>
      <p:sp>
        <p:nvSpPr>
          <p:cNvPr id="4" name="Номер слайда 1"/>
          <p:cNvSpPr>
            <a:spLocks noGrp="1"/>
          </p:cNvSpPr>
          <p:nvPr>
            <p:ph type="sldNum" sz="quarter" idx="12"/>
          </p:nvPr>
        </p:nvSpPr>
        <p:spPr/>
        <p:txBody>
          <a:bodyPr/>
          <a:lstStyle/>
          <a:p>
            <a:fld id="{4BA00960-2B5B-484F-9046-3EF1CD17586A}" type="slidenum">
              <a:rPr lang="ru-RU" sz="1600" smtClean="0">
                <a:solidFill>
                  <a:schemeClr val="tx1"/>
                </a:solidFill>
              </a:rPr>
              <a:pPr/>
              <a:t>1</a:t>
            </a:fld>
            <a:endParaRPr lang="ru-RU" sz="1600" dirty="0">
              <a:solidFill>
                <a:schemeClr val="tx1"/>
              </a:solidFill>
            </a:endParaRPr>
          </a:p>
        </p:txBody>
      </p:sp>
      <p:sp>
        <p:nvSpPr>
          <p:cNvPr id="10" name="Текст 9"/>
          <p:cNvSpPr>
            <a:spLocks noGrp="1"/>
          </p:cNvSpPr>
          <p:nvPr>
            <p:ph type="body" idx="13"/>
          </p:nvPr>
        </p:nvSpPr>
        <p:spPr>
          <a:xfrm rot="10800000" flipV="1">
            <a:off x="283894" y="774937"/>
            <a:ext cx="8555303" cy="538736"/>
          </a:xfrm>
        </p:spPr>
        <p:txBody>
          <a:bodyPr>
            <a:normAutofit/>
          </a:bodyPr>
          <a:lstStyle/>
          <a:p>
            <a:r>
              <a:rPr lang="ru-RU" sz="2000" dirty="0" smtClean="0">
                <a:solidFill>
                  <a:schemeClr val="accent1"/>
                </a:solidFill>
                <a:latin typeface="Times New Roman" panose="02020603050405020304" pitchFamily="18" charset="0"/>
                <a:cs typeface="Times New Roman" panose="02020603050405020304" pitchFamily="18" charset="0"/>
              </a:rPr>
              <a:t>Установлена </a:t>
            </a:r>
            <a:r>
              <a:rPr lang="ru-RU" sz="2000" dirty="0">
                <a:solidFill>
                  <a:schemeClr val="accent1"/>
                </a:solidFill>
                <a:latin typeface="Times New Roman" panose="02020603050405020304" pitchFamily="18" charset="0"/>
                <a:cs typeface="Times New Roman" panose="02020603050405020304" pitchFamily="18" charset="0"/>
              </a:rPr>
              <a:t>система </a:t>
            </a:r>
            <a:r>
              <a:rPr lang="ru-RU" sz="2000" dirty="0" smtClean="0">
                <a:solidFill>
                  <a:schemeClr val="accent1"/>
                </a:solidFill>
                <a:latin typeface="Times New Roman" panose="02020603050405020304" pitchFamily="18" charset="0"/>
                <a:cs typeface="Times New Roman" panose="02020603050405020304" pitchFamily="18" charset="0"/>
              </a:rPr>
              <a:t>«</a:t>
            </a:r>
            <a:r>
              <a:rPr lang="en-US" sz="2000" dirty="0" smtClean="0">
                <a:solidFill>
                  <a:schemeClr val="accent1"/>
                </a:solidFill>
                <a:latin typeface="Times New Roman" panose="02020603050405020304" pitchFamily="18" charset="0"/>
                <a:cs typeface="Times New Roman" panose="02020603050405020304" pitchFamily="18" charset="0"/>
              </a:rPr>
              <a:t>L</a:t>
            </a:r>
            <a:r>
              <a:rPr lang="ru-RU" sz="2000" dirty="0" smtClean="0">
                <a:solidFill>
                  <a:schemeClr val="accent1"/>
                </a:solidFill>
                <a:latin typeface="Times New Roman" panose="02020603050405020304" pitchFamily="18" charset="0"/>
                <a:cs typeface="Times New Roman" panose="02020603050405020304" pitchFamily="18" charset="0"/>
              </a:rPr>
              <a:t>ОТО»: </a:t>
            </a:r>
            <a:endParaRPr lang="ru-RU"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12" name="Объект 11"/>
          <p:cNvSpPr>
            <a:spLocks noGrp="1"/>
          </p:cNvSpPr>
          <p:nvPr>
            <p:ph sz="half" idx="1"/>
          </p:nvPr>
        </p:nvSpPr>
        <p:spPr>
          <a:xfrm>
            <a:off x="207818" y="1387366"/>
            <a:ext cx="5187142" cy="4789597"/>
          </a:xfrm>
        </p:spPr>
        <p:txBody>
          <a:bodyPr>
            <a:normAutofit/>
          </a:bodyPr>
          <a:lstStyle/>
          <a:p>
            <a:pPr marL="285750" indent="-285750" algn="just">
              <a:buFont typeface="Arial" panose="020B0604020202020204" pitchFamily="34" charset="0"/>
              <a:buChar char="•"/>
            </a:pPr>
            <a:r>
              <a:rPr lang="ru-RU" sz="1600" b="1" dirty="0">
                <a:solidFill>
                  <a:schemeClr val="tx1"/>
                </a:solidFill>
                <a:latin typeface="Times New Roman" panose="02020603050405020304" pitchFamily="18" charset="0"/>
                <a:cs typeface="Times New Roman" panose="02020603050405020304" pitchFamily="18" charset="0"/>
              </a:rPr>
              <a:t>С</a:t>
            </a:r>
            <a:r>
              <a:rPr lang="ru-RU" sz="1600" b="1" dirty="0" smtClean="0">
                <a:solidFill>
                  <a:schemeClr val="tx1"/>
                </a:solidFill>
                <a:latin typeface="Times New Roman" panose="02020603050405020304" pitchFamily="18" charset="0"/>
                <a:cs typeface="Times New Roman" panose="02020603050405020304" pitchFamily="18" charset="0"/>
              </a:rPr>
              <a:t>монтированы </a:t>
            </a:r>
            <a:r>
              <a:rPr lang="ru-RU" sz="1600" b="1" dirty="0">
                <a:solidFill>
                  <a:schemeClr val="tx1"/>
                </a:solidFill>
                <a:latin typeface="Times New Roman" panose="02020603050405020304" pitchFamily="18" charset="0"/>
                <a:cs typeface="Times New Roman" panose="02020603050405020304" pitchFamily="18" charset="0"/>
              </a:rPr>
              <a:t>системы запирания рукояток в отключенном положении приводов разъединителей и автоматических выключателей нагрузки, что препятствует подаче напряжения в следствии ошибочного или самопроизвольного включения коммутационных аппаратов. Блокиратор запирается навесным замком. Замок является частью системы LOTO. Может быть организована разная систем запирания включающая навесные замки под разные ключи, под единый ключ, под мастер-ключ и под контрольный ключ. </a:t>
            </a:r>
            <a:endParaRPr lang="ru-RU" sz="1600" b="1" dirty="0" smtClean="0">
              <a:solidFill>
                <a:schemeClr val="tx1"/>
              </a:solidFill>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ru-RU" sz="1600" b="1" dirty="0">
                <a:solidFill>
                  <a:schemeClr val="tx1"/>
                </a:solidFill>
                <a:latin typeface="Times New Roman" panose="02020603050405020304" pitchFamily="18" charset="0"/>
                <a:cs typeface="Times New Roman" panose="02020603050405020304" pitchFamily="18" charset="0"/>
              </a:rPr>
              <a:t>на каждой двери в электроустановке установлен индивидуальный замок, что снижает риск несанкционированного проникновения в ячейки ремонтного персона. </a:t>
            </a:r>
          </a:p>
          <a:p>
            <a:pPr marL="285750" lvl="0" indent="-285750" algn="just">
              <a:buFont typeface="Arial" panose="020B0604020202020204" pitchFamily="34" charset="0"/>
              <a:buChar char="•"/>
            </a:pPr>
            <a:r>
              <a:rPr lang="ru-RU" sz="1600" b="1" dirty="0" smtClean="0">
                <a:solidFill>
                  <a:schemeClr val="tx1"/>
                </a:solidFill>
                <a:latin typeface="Times New Roman" panose="02020603050405020304" pitchFamily="18" charset="0"/>
                <a:cs typeface="Times New Roman" panose="02020603050405020304" pitchFamily="18" charset="0"/>
              </a:rPr>
              <a:t>используются </a:t>
            </a:r>
            <a:r>
              <a:rPr lang="ru-RU" sz="1600" b="1" dirty="0">
                <a:solidFill>
                  <a:schemeClr val="tx1"/>
                </a:solidFill>
                <a:latin typeface="Times New Roman" panose="02020603050405020304" pitchFamily="18" charset="0"/>
                <a:cs typeface="Times New Roman" panose="02020603050405020304" pitchFamily="18" charset="0"/>
              </a:rPr>
              <a:t>(входящие в систему </a:t>
            </a:r>
            <a:r>
              <a:rPr lang="en-US" sz="1600" b="1" dirty="0">
                <a:solidFill>
                  <a:schemeClr val="tx1"/>
                </a:solidFill>
                <a:latin typeface="Times New Roman" panose="02020603050405020304" pitchFamily="18" charset="0"/>
                <a:cs typeface="Times New Roman" panose="02020603050405020304" pitchFamily="18" charset="0"/>
              </a:rPr>
              <a:t>LOTO</a:t>
            </a:r>
            <a:r>
              <a:rPr lang="ru-RU" sz="1600" b="1" dirty="0">
                <a:solidFill>
                  <a:schemeClr val="tx1"/>
                </a:solidFill>
                <a:latin typeface="Times New Roman" panose="02020603050405020304" pitchFamily="18" charset="0"/>
                <a:cs typeface="Times New Roman" panose="02020603050405020304" pitchFamily="18" charset="0"/>
              </a:rPr>
              <a:t>) блокираторы </a:t>
            </a:r>
            <a:r>
              <a:rPr lang="ru-RU" sz="1600" b="1" dirty="0" err="1">
                <a:solidFill>
                  <a:schemeClr val="tx1"/>
                </a:solidFill>
                <a:latin typeface="Times New Roman" panose="02020603050405020304" pitchFamily="18" charset="0"/>
                <a:cs typeface="Times New Roman" panose="02020603050405020304" pitchFamily="18" charset="0"/>
              </a:rPr>
              <a:t>электроавтоматов</a:t>
            </a:r>
            <a:r>
              <a:rPr lang="ru-RU" sz="1600" b="1" dirty="0">
                <a:solidFill>
                  <a:schemeClr val="tx1"/>
                </a:solidFill>
                <a:latin typeface="Times New Roman" panose="02020603050405020304" pitchFamily="18" charset="0"/>
                <a:cs typeface="Times New Roman" panose="02020603050405020304" pitchFamily="18" charset="0"/>
              </a:rPr>
              <a:t> (для блокировки автоматических выключателей).  </a:t>
            </a:r>
          </a:p>
          <a:p>
            <a:endParaRPr lang="ru-RU" sz="1700" dirty="0">
              <a:solidFill>
                <a:schemeClr val="tx1"/>
              </a:solidFill>
            </a:endParaRPr>
          </a:p>
          <a:p>
            <a:endParaRPr lang="ru-RU" sz="1600" dirty="0"/>
          </a:p>
        </p:txBody>
      </p:sp>
      <p:pic>
        <p:nvPicPr>
          <p:cNvPr id="15" name="Объект 14" descr="C:\ОПЕРАТИВНЫЙ отдел ДОТ ЕСЭ\НАПРАВЛЕНИЯ\АУДИТ\ВНУТРЕННИЙ АУДИТ\АУДИТ 2022 ДОТ\БЭК\ТЭЦ-12\IMG_20221011_132644.jpg"/>
          <p:cNvPicPr>
            <a:picLocks noGrp="1"/>
          </p:cNvPicPr>
          <p:nvPr>
            <p:ph sz="half" idx="2"/>
          </p:nvPr>
        </p:nvPicPr>
        <p:blipFill rotWithShape="1">
          <a:blip r:embed="rId2" cstate="print">
            <a:extLst>
              <a:ext uri="{28A0092B-C50C-407E-A947-70E740481C1C}">
                <a14:useLocalDpi xmlns:a14="http://schemas.microsoft.com/office/drawing/2010/main" val="0"/>
              </a:ext>
            </a:extLst>
          </a:blip>
          <a:srcRect l="26979" b="16891"/>
          <a:stretch/>
        </p:blipFill>
        <p:spPr bwMode="auto">
          <a:xfrm>
            <a:off x="5394960" y="1534753"/>
            <a:ext cx="3570364" cy="2247411"/>
          </a:xfrm>
          <a:prstGeom prst="rect">
            <a:avLst/>
          </a:prstGeom>
          <a:noFill/>
          <a:ln>
            <a:noFill/>
          </a:ln>
          <a:extLst>
            <a:ext uri="{53640926-AAD7-44D8-BBD7-CCE9431645EC}">
              <a14:shadowObscured xmlns:a14="http://schemas.microsoft.com/office/drawing/2010/main"/>
            </a:ext>
          </a:extLst>
        </p:spPr>
      </p:pic>
      <p:pic>
        <p:nvPicPr>
          <p:cNvPr id="16" name="Рисунок 15"/>
          <p:cNvPicPr/>
          <p:nvPr/>
        </p:nvPicPr>
        <p:blipFill>
          <a:blip r:embed="rId3"/>
          <a:stretch>
            <a:fillRect/>
          </a:stretch>
        </p:blipFill>
        <p:spPr>
          <a:xfrm>
            <a:off x="5394960" y="3597658"/>
            <a:ext cx="3570364" cy="2382729"/>
          </a:xfrm>
          <a:prstGeom prst="rect">
            <a:avLst/>
          </a:prstGeom>
        </p:spPr>
      </p:pic>
    </p:spTree>
    <p:extLst>
      <p:ext uri="{BB962C8B-B14F-4D97-AF65-F5344CB8AC3E}">
        <p14:creationId xmlns:p14="http://schemas.microsoft.com/office/powerpoint/2010/main" val="639612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36634"/>
            <a:ext cx="8082454" cy="621011"/>
          </a:xfrm>
        </p:spPr>
        <p:txBody>
          <a:bodyPr>
            <a:noAutofit/>
          </a:bodyPr>
          <a:lstStyle/>
          <a:p>
            <a:r>
              <a:rPr lang="ru-RU" sz="2000" dirty="0">
                <a:solidFill>
                  <a:schemeClr val="accent3">
                    <a:lumMod val="75000"/>
                  </a:schemeClr>
                </a:solidFill>
                <a:latin typeface="Times New Roman" panose="02020603050405020304" pitchFamily="18" charset="0"/>
                <a:cs typeface="Times New Roman" panose="02020603050405020304" pitchFamily="18" charset="0"/>
              </a:rPr>
              <a:t>Лучшая реализованная практика по безопасности </a:t>
            </a:r>
            <a:r>
              <a:rPr lang="ru-RU" sz="2000" dirty="0" smtClean="0">
                <a:solidFill>
                  <a:schemeClr val="accent3">
                    <a:lumMod val="75000"/>
                  </a:schemeClr>
                </a:solidFill>
                <a:latin typeface="Times New Roman" panose="02020603050405020304" pitchFamily="18" charset="0"/>
                <a:cs typeface="Times New Roman" panose="02020603050405020304" pitchFamily="18" charset="0"/>
              </a:rPr>
              <a:t>труда на филиале ТЭЦ-12</a:t>
            </a:r>
            <a:r>
              <a:rPr lang="ru-RU" sz="1800" dirty="0">
                <a:solidFill>
                  <a:schemeClr val="accent3">
                    <a:lumMod val="75000"/>
                  </a:schemeClr>
                </a:solidFill>
                <a:latin typeface="Times New Roman" panose="02020603050405020304" pitchFamily="18" charset="0"/>
                <a:cs typeface="Times New Roman" panose="02020603050405020304" pitchFamily="18" charset="0"/>
              </a:rPr>
              <a:t/>
            </a:r>
            <a:br>
              <a:rPr lang="ru-RU" sz="1800" dirty="0">
                <a:solidFill>
                  <a:schemeClr val="accent3">
                    <a:lumMod val="75000"/>
                  </a:schemeClr>
                </a:solidFill>
                <a:latin typeface="Times New Roman" panose="02020603050405020304" pitchFamily="18" charset="0"/>
                <a:cs typeface="Times New Roman" panose="02020603050405020304" pitchFamily="18" charset="0"/>
              </a:rPr>
            </a:br>
            <a:endParaRPr lang="ru-RU" sz="1800" dirty="0">
              <a:solidFill>
                <a:schemeClr val="accent3">
                  <a:lumMod val="75000"/>
                </a:schemeClr>
              </a:solidFill>
            </a:endParaRPr>
          </a:p>
        </p:txBody>
      </p:sp>
      <p:sp>
        <p:nvSpPr>
          <p:cNvPr id="4" name="Номер слайда 1"/>
          <p:cNvSpPr>
            <a:spLocks noGrp="1"/>
          </p:cNvSpPr>
          <p:nvPr>
            <p:ph type="sldNum" sz="quarter" idx="12"/>
          </p:nvPr>
        </p:nvSpPr>
        <p:spPr>
          <a:xfrm>
            <a:off x="283894" y="5306919"/>
            <a:ext cx="8231456" cy="1414557"/>
          </a:xfrm>
        </p:spPr>
        <p:txBody>
          <a:bodyPr/>
          <a:lstStyle/>
          <a:p>
            <a:fld id="{4BA00960-2B5B-484F-9046-3EF1CD17586A}" type="slidenum">
              <a:rPr lang="ru-RU" sz="1600" smtClean="0">
                <a:solidFill>
                  <a:schemeClr val="tx1"/>
                </a:solidFill>
              </a:rPr>
              <a:pPr/>
              <a:t>2</a:t>
            </a:fld>
            <a:endParaRPr lang="ru-RU" sz="1600" dirty="0">
              <a:solidFill>
                <a:schemeClr val="tx1"/>
              </a:solidFill>
            </a:endParaRPr>
          </a:p>
        </p:txBody>
      </p:sp>
      <p:sp>
        <p:nvSpPr>
          <p:cNvPr id="10" name="Текст 9"/>
          <p:cNvSpPr>
            <a:spLocks noGrp="1"/>
          </p:cNvSpPr>
          <p:nvPr>
            <p:ph type="body" idx="13"/>
          </p:nvPr>
        </p:nvSpPr>
        <p:spPr>
          <a:xfrm rot="10800000" flipV="1">
            <a:off x="283894" y="774937"/>
            <a:ext cx="8555303" cy="538736"/>
          </a:xfrm>
        </p:spPr>
        <p:txBody>
          <a:bodyPr>
            <a:normAutofit/>
          </a:bodyPr>
          <a:lstStyle/>
          <a:p>
            <a:pPr algn="ctr"/>
            <a:r>
              <a:rPr lang="ru-RU" sz="2000" dirty="0" smtClean="0">
                <a:solidFill>
                  <a:schemeClr val="accent1"/>
                </a:solidFill>
                <a:latin typeface="Times New Roman" panose="02020603050405020304" pitchFamily="18" charset="0"/>
                <a:cs typeface="Times New Roman" panose="02020603050405020304" pitchFamily="18" charset="0"/>
              </a:rPr>
              <a:t>Установлено </a:t>
            </a:r>
            <a:r>
              <a:rPr lang="ru-RU" sz="2000" dirty="0">
                <a:solidFill>
                  <a:schemeClr val="accent1"/>
                </a:solidFill>
                <a:latin typeface="Times New Roman" panose="02020603050405020304" pitchFamily="18" charset="0"/>
                <a:cs typeface="Times New Roman" panose="02020603050405020304" pitchFamily="18" charset="0"/>
              </a:rPr>
              <a:t>дополнительное освещение ячеек РУСН-6кВ: </a:t>
            </a:r>
          </a:p>
        </p:txBody>
      </p:sp>
      <p:sp>
        <p:nvSpPr>
          <p:cNvPr id="12" name="Объект 11"/>
          <p:cNvSpPr>
            <a:spLocks noGrp="1"/>
          </p:cNvSpPr>
          <p:nvPr>
            <p:ph sz="half" idx="1"/>
          </p:nvPr>
        </p:nvSpPr>
        <p:spPr>
          <a:xfrm>
            <a:off x="207818" y="1387366"/>
            <a:ext cx="5187142" cy="3845861"/>
          </a:xfrm>
        </p:spPr>
        <p:txBody>
          <a:bodyPr>
            <a:normAutofit/>
          </a:bodyPr>
          <a:lstStyle/>
          <a:p>
            <a:endParaRPr lang="ru-RU" sz="1600" dirty="0"/>
          </a:p>
        </p:txBody>
      </p:sp>
      <p:pic>
        <p:nvPicPr>
          <p:cNvPr id="9" name="Рисунок 8" descr="C:\Users\Gertcyk_VA\AppData\Local\Microsoft\Windows\INetCache\Content.Word\РУСН-6кВ 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904" y="1387365"/>
            <a:ext cx="4277096" cy="3761105"/>
          </a:xfrm>
          <a:prstGeom prst="rect">
            <a:avLst/>
          </a:prstGeom>
          <a:noFill/>
          <a:ln>
            <a:noFill/>
          </a:ln>
        </p:spPr>
      </p:pic>
      <p:pic>
        <p:nvPicPr>
          <p:cNvPr id="11" name="Объект 10" descr="C:\Users\Gertcyk_VA\AppData\Local\Microsoft\Windows\INetCache\Content.Word\РУСН-6кВ 2.jpg"/>
          <p:cNvPicPr>
            <a:picLocks noGrp="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629150" y="1387365"/>
            <a:ext cx="3792736" cy="3772171"/>
          </a:xfrm>
          <a:prstGeom prst="rect">
            <a:avLst/>
          </a:prstGeom>
          <a:noFill/>
          <a:ln>
            <a:noFill/>
          </a:ln>
        </p:spPr>
      </p:pic>
      <p:sp>
        <p:nvSpPr>
          <p:cNvPr id="3" name="Прямоугольник 2"/>
          <p:cNvSpPr/>
          <p:nvPr/>
        </p:nvSpPr>
        <p:spPr>
          <a:xfrm>
            <a:off x="299853" y="5391531"/>
            <a:ext cx="8544293" cy="1477328"/>
          </a:xfrm>
          <a:prstGeom prst="rect">
            <a:avLst/>
          </a:prstGeom>
        </p:spPr>
        <p:txBody>
          <a:bodyPr wrap="square">
            <a:spAutoFit/>
          </a:bodyPr>
          <a:lstStyle/>
          <a:p>
            <a:pPr algn="just">
              <a:spcAft>
                <a:spcPts val="0"/>
              </a:spcAft>
            </a:pPr>
            <a:r>
              <a:rPr lang="ru-RU" b="1" dirty="0">
                <a:solidFill>
                  <a:schemeClr val="accent1"/>
                </a:solidFill>
                <a:latin typeface="Times New Roman" panose="02020603050405020304" pitchFamily="18" charset="0"/>
                <a:cs typeface="Times New Roman" panose="02020603050405020304" pitchFamily="18" charset="0"/>
              </a:rPr>
              <a:t>Ячейки КСО классического исполнения (одно из первых РУ на станции), данные КСО закрыты со всех сторон и организовать нормальную освещенность общим освещением практически не возможно, дополнительное освещение смонтировано на сетчатых дверях, что упрощает его ремонт и является более </a:t>
            </a:r>
            <a:r>
              <a:rPr lang="ru-RU" b="1" dirty="0" smtClean="0">
                <a:solidFill>
                  <a:schemeClr val="accent1"/>
                </a:solidFill>
                <a:latin typeface="Times New Roman" panose="02020603050405020304" pitchFamily="18" charset="0"/>
                <a:cs typeface="Times New Roman" panose="02020603050405020304" pitchFamily="18" charset="0"/>
              </a:rPr>
              <a:t>безопасным, </a:t>
            </a:r>
            <a:r>
              <a:rPr lang="ru-RU" b="1" dirty="0">
                <a:solidFill>
                  <a:schemeClr val="accent1"/>
                </a:solidFill>
                <a:latin typeface="Times New Roman" panose="02020603050405020304" pitchFamily="18" charset="0"/>
                <a:cs typeface="Times New Roman" panose="02020603050405020304" pitchFamily="18" charset="0"/>
              </a:rPr>
              <a:t>чем освещение внутри ячейки на стене.</a:t>
            </a:r>
          </a:p>
        </p:txBody>
      </p:sp>
    </p:spTree>
    <p:extLst>
      <p:ext uri="{BB962C8B-B14F-4D97-AF65-F5344CB8AC3E}">
        <p14:creationId xmlns:p14="http://schemas.microsoft.com/office/powerpoint/2010/main" val="136925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En+ 2">
      <a:dk1>
        <a:sysClr val="windowText" lastClr="000000"/>
      </a:dk1>
      <a:lt1>
        <a:sysClr val="window" lastClr="FFFFFF"/>
      </a:lt1>
      <a:dk2>
        <a:srgbClr val="414142"/>
      </a:dk2>
      <a:lt2>
        <a:srgbClr val="D1D3D4"/>
      </a:lt2>
      <a:accent1>
        <a:srgbClr val="FF4D00"/>
      </a:accent1>
      <a:accent2>
        <a:srgbClr val="026664"/>
      </a:accent2>
      <a:accent3>
        <a:srgbClr val="A7A9AC"/>
      </a:accent3>
      <a:accent4>
        <a:srgbClr val="D1D3D4"/>
      </a:accent4>
      <a:accent5>
        <a:srgbClr val="FFC8AF"/>
      </a:accent5>
      <a:accent6>
        <a:srgbClr val="9AC2C1"/>
      </a:accent6>
      <a:hlink>
        <a:srgbClr val="4D90F0"/>
      </a:hlink>
      <a:folHlink>
        <a:srgbClr val="4141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14870</TotalTime>
  <Words>182</Words>
  <Application>Microsoft Office PowerPoint</Application>
  <PresentationFormat>Экран (4:3)</PresentationFormat>
  <Paragraphs>11</Paragraphs>
  <Slides>2</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vt:i4>
      </vt:variant>
    </vt:vector>
  </HeadingPairs>
  <TitlesOfParts>
    <vt:vector size="7" baseType="lpstr">
      <vt:lpstr>ＭＳ Ｐゴシック</vt:lpstr>
      <vt:lpstr>Arial</vt:lpstr>
      <vt:lpstr>Calibri</vt:lpstr>
      <vt:lpstr>Times New Roman</vt:lpstr>
      <vt:lpstr>Тема Office</vt:lpstr>
      <vt:lpstr>Лучшая реализованная практика по безопасности труда на филиале ТЭЦ-12 </vt:lpstr>
      <vt:lpstr>Лучшая реализованная практика по безопасности труда на филиале ТЭЦ-12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Golovkin Alexey</dc:creator>
  <cp:lastModifiedBy>Gertsik Vladimir</cp:lastModifiedBy>
  <cp:revision>1626</cp:revision>
  <cp:lastPrinted>2021-07-22T01:52:00Z</cp:lastPrinted>
  <dcterms:created xsi:type="dcterms:W3CDTF">2017-11-15T12:06:55Z</dcterms:created>
  <dcterms:modified xsi:type="dcterms:W3CDTF">2023-06-29T06:43:55Z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